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85" r:id="rId3"/>
    <p:sldId id="257" r:id="rId4"/>
    <p:sldId id="284" r:id="rId5"/>
    <p:sldId id="258" r:id="rId6"/>
    <p:sldId id="259" r:id="rId7"/>
    <p:sldId id="275" r:id="rId8"/>
    <p:sldId id="261" r:id="rId9"/>
    <p:sldId id="276" r:id="rId10"/>
    <p:sldId id="277" r:id="rId11"/>
    <p:sldId id="262" r:id="rId12"/>
    <p:sldId id="286" r:id="rId13"/>
    <p:sldId id="280" r:id="rId14"/>
    <p:sldId id="281" r:id="rId15"/>
    <p:sldId id="282" r:id="rId16"/>
    <p:sldId id="279" r:id="rId17"/>
    <p:sldId id="263" r:id="rId18"/>
    <p:sldId id="264" r:id="rId19"/>
    <p:sldId id="265" r:id="rId20"/>
    <p:sldId id="266" r:id="rId21"/>
    <p:sldId id="267" r:id="rId22"/>
    <p:sldId id="283" r:id="rId23"/>
    <p:sldId id="278" r:id="rId24"/>
    <p:sldId id="268" r:id="rId25"/>
    <p:sldId id="269" r:id="rId26"/>
    <p:sldId id="270" r:id="rId27"/>
    <p:sldId id="271" r:id="rId28"/>
    <p:sldId id="287" r:id="rId29"/>
    <p:sldId id="272"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5" autoAdjust="0"/>
    <p:restoredTop sz="94611" autoAdjust="0"/>
  </p:normalViewPr>
  <p:slideViewPr>
    <p:cSldViewPr>
      <p:cViewPr varScale="1">
        <p:scale>
          <a:sx n="107" d="100"/>
          <a:sy n="107" d="100"/>
        </p:scale>
        <p:origin x="-109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BC8ECFF-9C51-4B6A-9C7E-5F5F36CA47BB}" type="datetimeFigureOut">
              <a:rPr lang="en-US" smtClean="0"/>
              <a:pPr/>
              <a:t>4/27/2013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2F7B1E7-E69D-44C9-BAA8-12E244D2B3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BC8ECFF-9C51-4B6A-9C7E-5F5F36CA47BB}" type="datetimeFigureOut">
              <a:rPr lang="en-US" smtClean="0"/>
              <a:pPr/>
              <a:t>4/27/2013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2F7B1E7-E69D-44C9-BAA8-12E244D2B3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BC8ECFF-9C51-4B6A-9C7E-5F5F36CA47BB}" type="datetimeFigureOut">
              <a:rPr lang="en-US" smtClean="0"/>
              <a:pPr/>
              <a:t>4/27/2013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2F7B1E7-E69D-44C9-BAA8-12E244D2B3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BC8ECFF-9C51-4B6A-9C7E-5F5F36CA47BB}" type="datetimeFigureOut">
              <a:rPr lang="en-US" smtClean="0"/>
              <a:pPr/>
              <a:t>4/27/2013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2F7B1E7-E69D-44C9-BAA8-12E244D2B317}"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BC8ECFF-9C51-4B6A-9C7E-5F5F36CA47BB}" type="datetimeFigureOut">
              <a:rPr lang="en-US" smtClean="0"/>
              <a:pPr/>
              <a:t>4/27/2013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2F7B1E7-E69D-44C9-BAA8-12E244D2B317}"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BC8ECFF-9C51-4B6A-9C7E-5F5F36CA47BB}" type="datetimeFigureOut">
              <a:rPr lang="en-US" smtClean="0"/>
              <a:pPr/>
              <a:t>4/27/2013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2F7B1E7-E69D-44C9-BAA8-12E244D2B317}"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BC8ECFF-9C51-4B6A-9C7E-5F5F36CA47BB}" type="datetimeFigureOut">
              <a:rPr lang="en-US" smtClean="0"/>
              <a:pPr/>
              <a:t>4/27/2013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2F7B1E7-E69D-44C9-BAA8-12E244D2B31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BC8ECFF-9C51-4B6A-9C7E-5F5F36CA47BB}" type="datetimeFigureOut">
              <a:rPr lang="en-US" smtClean="0"/>
              <a:pPr/>
              <a:t>4/27/2013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2F7B1E7-E69D-44C9-BAA8-12E244D2B317}"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BC8ECFF-9C51-4B6A-9C7E-5F5F36CA47BB}" type="datetimeFigureOut">
              <a:rPr lang="en-US" smtClean="0"/>
              <a:pPr/>
              <a:t>4/27/2013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2F7B1E7-E69D-44C9-BAA8-12E244D2B3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BC8ECFF-9C51-4B6A-9C7E-5F5F36CA47BB}" type="datetimeFigureOut">
              <a:rPr lang="en-US" smtClean="0"/>
              <a:pPr/>
              <a:t>4/27/2013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2F7B1E7-E69D-44C9-BAA8-12E244D2B31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BC8ECFF-9C51-4B6A-9C7E-5F5F36CA47BB}" type="datetimeFigureOut">
              <a:rPr lang="en-US" smtClean="0"/>
              <a:pPr/>
              <a:t>4/27/2013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2F7B1E7-E69D-44C9-BAA8-12E244D2B317}"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BC8ECFF-9C51-4B6A-9C7E-5F5F36CA47BB}" type="datetimeFigureOut">
              <a:rPr lang="en-US" smtClean="0"/>
              <a:pPr/>
              <a:t>4/27/2013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2F7B1E7-E69D-44C9-BAA8-12E244D2B3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048000"/>
            <a:ext cx="7772400" cy="1470025"/>
          </a:xfrm>
        </p:spPr>
        <p:txBody>
          <a:bodyPr/>
          <a:lstStyle/>
          <a:p>
            <a:r>
              <a:rPr lang="en-US" dirty="0" smtClean="0"/>
              <a:t>Training / Q&amp;A</a:t>
            </a:r>
            <a:endParaRPr lang="en-US" dirty="0"/>
          </a:p>
        </p:txBody>
      </p:sp>
      <p:sp>
        <p:nvSpPr>
          <p:cNvPr id="3" name="Subtitle 2"/>
          <p:cNvSpPr>
            <a:spLocks noGrp="1"/>
          </p:cNvSpPr>
          <p:nvPr>
            <p:ph type="subTitle" idx="1"/>
          </p:nvPr>
        </p:nvSpPr>
        <p:spPr>
          <a:xfrm>
            <a:off x="2209800" y="4495800"/>
            <a:ext cx="6400800" cy="609600"/>
          </a:xfrm>
        </p:spPr>
        <p:txBody>
          <a:bodyPr/>
          <a:lstStyle/>
          <a:p>
            <a:r>
              <a:rPr lang="en-US" dirty="0" smtClean="0"/>
              <a:t>Session 2</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1447800" y="1143000"/>
            <a:ext cx="6172200" cy="2057400"/>
          </a:xfrm>
          <a:prstGeom prst="rect">
            <a:avLst/>
          </a:prstGeom>
          <a:noFill/>
          <a:ln w="9525">
            <a:noFill/>
            <a:miter lim="800000"/>
            <a:headEnd/>
            <a:tailEnd/>
          </a:ln>
        </p:spPr>
      </p:pic>
    </p:spTree>
  </p:cSld>
  <p:clrMapOvr>
    <a:masterClrMapping/>
  </p:clrMapOvr>
  <p:transition spd="med">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70% of Consumers trust Online Reviews</a:t>
            </a:r>
          </a:p>
          <a:p>
            <a:r>
              <a:rPr lang="en-US" dirty="0" smtClean="0"/>
              <a:t>If a Business has Negative Reviews – </a:t>
            </a:r>
          </a:p>
          <a:p>
            <a:r>
              <a:rPr lang="en-US" dirty="0" smtClean="0"/>
              <a:t>They are losing Customers and Money</a:t>
            </a:r>
          </a:p>
          <a:p>
            <a:endParaRPr lang="en-US" dirty="0" smtClean="0"/>
          </a:p>
          <a:p>
            <a:endParaRPr lang="en-US" dirty="0" smtClean="0"/>
          </a:p>
        </p:txBody>
      </p:sp>
      <p:sp>
        <p:nvSpPr>
          <p:cNvPr id="3" name="Title 2"/>
          <p:cNvSpPr>
            <a:spLocks noGrp="1"/>
          </p:cNvSpPr>
          <p:nvPr>
            <p:ph type="title"/>
          </p:nvPr>
        </p:nvSpPr>
        <p:spPr/>
        <p:txBody>
          <a:bodyPr/>
          <a:lstStyle/>
          <a:p>
            <a:pPr algn="ctr"/>
            <a:r>
              <a:rPr lang="en-US" dirty="0" smtClean="0"/>
              <a:t>Reputation Marketing</a:t>
            </a:r>
            <a:endParaRPr lang="en-US" dirty="0"/>
          </a:p>
        </p:txBody>
      </p:sp>
      <p:pic>
        <p:nvPicPr>
          <p:cNvPr id="7" name="Picture 4"/>
          <p:cNvPicPr>
            <a:picLocks noChangeAspect="1" noChangeArrowheads="1"/>
          </p:cNvPicPr>
          <p:nvPr/>
        </p:nvPicPr>
        <p:blipFill>
          <a:blip r:embed="rId2" cstate="print"/>
          <a:srcRect/>
          <a:stretch>
            <a:fillRect/>
          </a:stretch>
        </p:blipFill>
        <p:spPr bwMode="auto">
          <a:xfrm>
            <a:off x="1600200" y="2819400"/>
            <a:ext cx="5943600" cy="3271611"/>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We help businesses build a 5 Star Reputation</a:t>
            </a:r>
          </a:p>
          <a:p>
            <a:r>
              <a:rPr lang="en-US" dirty="0" smtClean="0"/>
              <a:t>We target businesses that have </a:t>
            </a:r>
            <a:r>
              <a:rPr lang="en-US" b="1" dirty="0" smtClean="0"/>
              <a:t>Negative</a:t>
            </a:r>
            <a:r>
              <a:rPr lang="en-US" dirty="0" smtClean="0"/>
              <a:t> online reviews</a:t>
            </a:r>
          </a:p>
          <a:p>
            <a:r>
              <a:rPr lang="en-US" dirty="0" smtClean="0"/>
              <a:t>We provide a tool to help you sell</a:t>
            </a:r>
          </a:p>
          <a:p>
            <a:pPr lvl="1"/>
            <a:r>
              <a:rPr lang="en-US" b="1" dirty="0" smtClean="0">
                <a:solidFill>
                  <a:srgbClr val="FF0000"/>
                </a:solidFill>
              </a:rPr>
              <a:t>Repverification.com</a:t>
            </a:r>
            <a:r>
              <a:rPr lang="en-US" dirty="0" smtClean="0"/>
              <a:t> – shows </a:t>
            </a:r>
            <a:r>
              <a:rPr lang="en-US" b="1" dirty="0" smtClean="0"/>
              <a:t>BAD</a:t>
            </a:r>
            <a:r>
              <a:rPr lang="en-US" dirty="0" smtClean="0"/>
              <a:t> reviews</a:t>
            </a:r>
          </a:p>
          <a:p>
            <a:r>
              <a:rPr lang="en-US" dirty="0" smtClean="0"/>
              <a:t>Commission on a Reputation Marketing sale?</a:t>
            </a:r>
          </a:p>
          <a:p>
            <a:r>
              <a:rPr lang="en-US" b="1" dirty="0" smtClean="0">
                <a:solidFill>
                  <a:srgbClr val="00B050"/>
                </a:solidFill>
              </a:rPr>
              <a:t>$249.70</a:t>
            </a:r>
            <a:endParaRPr lang="en-US" b="1" dirty="0">
              <a:solidFill>
                <a:srgbClr val="00B050"/>
              </a:solidFill>
            </a:endParaRPr>
          </a:p>
        </p:txBody>
      </p:sp>
      <p:sp>
        <p:nvSpPr>
          <p:cNvPr id="3" name="Title 2"/>
          <p:cNvSpPr>
            <a:spLocks noGrp="1"/>
          </p:cNvSpPr>
          <p:nvPr>
            <p:ph type="title"/>
          </p:nvPr>
        </p:nvSpPr>
        <p:spPr/>
        <p:txBody>
          <a:bodyPr/>
          <a:lstStyle/>
          <a:p>
            <a:pPr algn="ctr"/>
            <a:r>
              <a:rPr lang="en-US" dirty="0" smtClean="0"/>
              <a:t>Reputation Marketing</a:t>
            </a:r>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calcmode="lin" valueType="num">
                                      <p:cBhvr additive="base">
                                        <p:cTn id="2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 calcmode="lin" valueType="num">
                                      <p:cBhvr additive="base">
                                        <p:cTn id="2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additive="base">
                                        <p:cTn id="3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t>Cheat Sheet – Current Services</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100137" y="2267744"/>
            <a:ext cx="6943725" cy="2952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t>Cheat Sheet for All Services</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909879" y="1481138"/>
            <a:ext cx="5324242" cy="45259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t>"For my Services, I don't offer a refund. I can't get my time back. So, you can't get your money back. If you find a way to get my time back, e-mail me and I'll consider changing my refund policy."</a:t>
            </a:r>
            <a:endParaRPr lang="en-US" dirty="0" smtClean="0"/>
          </a:p>
          <a:p>
            <a:r>
              <a:rPr lang="en-US" b="1" dirty="0" smtClean="0"/>
              <a:t/>
            </a:r>
            <a:br>
              <a:rPr lang="en-US" b="1" dirty="0" smtClean="0"/>
            </a:br>
            <a:r>
              <a:rPr lang="en-US" b="1" dirty="0" smtClean="0"/>
              <a:t>No refund but we will Work with our customers until they are 100% happy with their service.</a:t>
            </a:r>
            <a:endParaRPr lang="en-US" b="1" dirty="0"/>
          </a:p>
        </p:txBody>
      </p:sp>
      <p:sp>
        <p:nvSpPr>
          <p:cNvPr id="3" name="Title 2"/>
          <p:cNvSpPr>
            <a:spLocks noGrp="1"/>
          </p:cNvSpPr>
          <p:nvPr>
            <p:ph type="title"/>
          </p:nvPr>
        </p:nvSpPr>
        <p:spPr/>
        <p:txBody>
          <a:bodyPr/>
          <a:lstStyle/>
          <a:p>
            <a:pPr algn="ctr"/>
            <a:r>
              <a:rPr lang="en-US" dirty="0" smtClean="0"/>
              <a:t>Refund Policy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With the exception of Web Design services our services are non-refundable. Because we provide soft services (not tangible products), all sales are final. </a:t>
            </a:r>
          </a:p>
          <a:p>
            <a:r>
              <a:rPr lang="en-US" dirty="0" smtClean="0"/>
              <a:t>Web Design Contract Cancellation.</a:t>
            </a:r>
            <a:br>
              <a:rPr lang="en-US" dirty="0" smtClean="0"/>
            </a:br>
            <a:r>
              <a:rPr lang="en-US" sz="1500" dirty="0" smtClean="0">
                <a:cs typeface="Arial" pitchFamily="34" charset="0"/>
              </a:rPr>
              <a:t>A non-refundable deposit amount of 50% is due at the time of the contract signing. If 100% of payment was made upfront, then 50% of that payment will be refunded back to the customer minus the amount already incurred in the development of the project by the date of cancellation, based on the amount of $60/hour. Cancellation of any web design project by either party will result in a refund to the client of all fees paid beyond the deposit amount, minus the amount already incurred in the development of the project by the date of cancellation, based on the amount of $60/hour. Web design cancellation refunds will be processed and delivered within 10 business days of the cancellation date. </a:t>
            </a:r>
          </a:p>
          <a:p>
            <a:endParaRPr lang="en-US" dirty="0"/>
          </a:p>
        </p:txBody>
      </p:sp>
      <p:sp>
        <p:nvSpPr>
          <p:cNvPr id="3" name="Title 2"/>
          <p:cNvSpPr>
            <a:spLocks noGrp="1"/>
          </p:cNvSpPr>
          <p:nvPr>
            <p:ph type="title"/>
          </p:nvPr>
        </p:nvSpPr>
        <p:spPr/>
        <p:txBody>
          <a:bodyPr/>
          <a:lstStyle/>
          <a:p>
            <a:pPr algn="ctr"/>
            <a:r>
              <a:rPr lang="en-US" dirty="0" smtClean="0"/>
              <a:t>Refunds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Only state the policy if someone asks</a:t>
            </a:r>
          </a:p>
          <a:p>
            <a:r>
              <a:rPr lang="en-US" dirty="0" smtClean="0"/>
              <a:t>We don’t want to advertise it</a:t>
            </a:r>
          </a:p>
          <a:p>
            <a:r>
              <a:rPr lang="en-US" dirty="0" smtClean="0"/>
              <a:t>If you notice that you are losing sales because of the current Refund policy we can change it</a:t>
            </a:r>
          </a:p>
          <a:p>
            <a:r>
              <a:rPr lang="en-US" dirty="0" smtClean="0"/>
              <a:t>Let your Sales Manager know</a:t>
            </a:r>
          </a:p>
          <a:p>
            <a:endParaRPr lang="en-US" dirty="0"/>
          </a:p>
        </p:txBody>
      </p:sp>
      <p:sp>
        <p:nvSpPr>
          <p:cNvPr id="3" name="Title 2"/>
          <p:cNvSpPr>
            <a:spLocks noGrp="1"/>
          </p:cNvSpPr>
          <p:nvPr>
            <p:ph type="title"/>
          </p:nvPr>
        </p:nvSpPr>
        <p:spPr/>
        <p:txBody>
          <a:bodyPr/>
          <a:lstStyle/>
          <a:p>
            <a:pPr algn="ctr"/>
            <a:r>
              <a:rPr lang="en-US" dirty="0" smtClean="0"/>
              <a:t>Refund policy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Other services will become available over the next few months</a:t>
            </a:r>
          </a:p>
          <a:p>
            <a:pPr lvl="1"/>
            <a:r>
              <a:rPr lang="en-US" dirty="0" smtClean="0"/>
              <a:t>Contractor Software</a:t>
            </a:r>
          </a:p>
          <a:p>
            <a:pPr lvl="1"/>
            <a:r>
              <a:rPr lang="en-US" dirty="0" err="1" smtClean="0"/>
              <a:t>Facebook</a:t>
            </a:r>
            <a:r>
              <a:rPr lang="en-US" dirty="0" smtClean="0"/>
              <a:t> Pages</a:t>
            </a:r>
          </a:p>
          <a:p>
            <a:pPr lvl="1"/>
            <a:r>
              <a:rPr lang="en-US" dirty="0" smtClean="0"/>
              <a:t>Mobile Apps</a:t>
            </a:r>
          </a:p>
          <a:p>
            <a:pPr lvl="1"/>
            <a:r>
              <a:rPr lang="en-US" dirty="0" smtClean="0"/>
              <a:t>Coupons &amp; Incentives</a:t>
            </a:r>
          </a:p>
          <a:p>
            <a:pPr lvl="1"/>
            <a:r>
              <a:rPr lang="en-US" dirty="0" smtClean="0"/>
              <a:t>Landing Pages</a:t>
            </a:r>
          </a:p>
          <a:p>
            <a:r>
              <a:rPr lang="en-US" dirty="0" smtClean="0"/>
              <a:t>Once you sell ONE Service to a client, it’s much easier to </a:t>
            </a:r>
            <a:r>
              <a:rPr lang="en-US" b="1" i="1" dirty="0" err="1" smtClean="0">
                <a:solidFill>
                  <a:srgbClr val="FF0000"/>
                </a:solidFill>
              </a:rPr>
              <a:t>upsel</a:t>
            </a:r>
            <a:r>
              <a:rPr lang="en-US" i="1" dirty="0" err="1" smtClean="0">
                <a:solidFill>
                  <a:srgbClr val="FF0000"/>
                </a:solidFill>
              </a:rPr>
              <a:t>l</a:t>
            </a:r>
            <a:r>
              <a:rPr lang="en-US" i="1" dirty="0" smtClean="0"/>
              <a:t> </a:t>
            </a:r>
            <a:r>
              <a:rPr lang="en-US" dirty="0" smtClean="0"/>
              <a:t>additional Services to them</a:t>
            </a:r>
          </a:p>
          <a:p>
            <a:endParaRPr lang="en-US" dirty="0"/>
          </a:p>
        </p:txBody>
      </p:sp>
      <p:sp>
        <p:nvSpPr>
          <p:cNvPr id="3" name="Title 2"/>
          <p:cNvSpPr>
            <a:spLocks noGrp="1"/>
          </p:cNvSpPr>
          <p:nvPr>
            <p:ph type="title"/>
          </p:nvPr>
        </p:nvSpPr>
        <p:spPr/>
        <p:txBody>
          <a:bodyPr/>
          <a:lstStyle/>
          <a:p>
            <a:pPr algn="ctr"/>
            <a:r>
              <a:rPr lang="en-US" dirty="0" smtClean="0"/>
              <a:t>Other Services</a:t>
            </a:r>
            <a:endParaRPr lang="en-US" dirty="0"/>
          </a:p>
        </p:txBody>
      </p:sp>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 calcmode="lin" valueType="num">
                                      <p:cBhvr additive="base">
                                        <p:cTn id="3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b="1" dirty="0" smtClean="0"/>
              <a:t>Everything</a:t>
            </a:r>
            <a:r>
              <a:rPr lang="en-US" dirty="0" smtClean="0"/>
              <a:t> you need is available on the website</a:t>
            </a:r>
          </a:p>
          <a:p>
            <a:r>
              <a:rPr lang="en-US" b="1" dirty="0" smtClean="0">
                <a:solidFill>
                  <a:srgbClr val="FF0000"/>
                </a:solidFill>
              </a:rPr>
              <a:t>Resources</a:t>
            </a:r>
            <a:r>
              <a:rPr lang="en-US" dirty="0" smtClean="0"/>
              <a:t> section with tons of information to help you understand the process of each service, Calling Scripts, Statistics, etc.</a:t>
            </a:r>
          </a:p>
          <a:p>
            <a:r>
              <a:rPr lang="en-US" b="1" i="1" dirty="0" smtClean="0"/>
              <a:t>How to </a:t>
            </a:r>
            <a:r>
              <a:rPr lang="en-US" dirty="0" smtClean="0"/>
              <a:t>documentation for everything you need</a:t>
            </a:r>
          </a:p>
          <a:p>
            <a:r>
              <a:rPr lang="en-US" dirty="0" smtClean="0"/>
              <a:t>Work with your </a:t>
            </a:r>
            <a:r>
              <a:rPr lang="en-US" b="1" dirty="0" smtClean="0"/>
              <a:t>Sales Manager</a:t>
            </a:r>
          </a:p>
          <a:p>
            <a:r>
              <a:rPr lang="en-US" dirty="0" smtClean="0"/>
              <a:t>Even if your </a:t>
            </a:r>
            <a:r>
              <a:rPr lang="en-US" b="1" dirty="0" smtClean="0"/>
              <a:t>Sales Manager </a:t>
            </a:r>
            <a:r>
              <a:rPr lang="en-US" dirty="0" smtClean="0"/>
              <a:t>closes the sale you still get your commission! </a:t>
            </a:r>
            <a:endParaRPr lang="en-US" dirty="0"/>
          </a:p>
        </p:txBody>
      </p:sp>
      <p:sp>
        <p:nvSpPr>
          <p:cNvPr id="3" name="Title 2"/>
          <p:cNvSpPr>
            <a:spLocks noGrp="1"/>
          </p:cNvSpPr>
          <p:nvPr>
            <p:ph type="title"/>
          </p:nvPr>
        </p:nvSpPr>
        <p:spPr/>
        <p:txBody>
          <a:bodyPr/>
          <a:lstStyle/>
          <a:p>
            <a:pPr algn="ctr"/>
            <a:r>
              <a:rPr lang="en-US" dirty="0" smtClean="0"/>
              <a:t>Training and Support</a:t>
            </a:r>
            <a:endParaRPr lang="en-US" dirty="0"/>
          </a:p>
        </p:txBody>
      </p:sp>
    </p:spTree>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You are eligible for a commission once we receive at least </a:t>
            </a:r>
            <a:r>
              <a:rPr lang="en-US" b="1" dirty="0" smtClean="0">
                <a:solidFill>
                  <a:srgbClr val="FF0000"/>
                </a:solidFill>
              </a:rPr>
              <a:t>50%</a:t>
            </a:r>
            <a:r>
              <a:rPr lang="en-US" dirty="0" smtClean="0"/>
              <a:t> of the payment </a:t>
            </a:r>
          </a:p>
          <a:p>
            <a:r>
              <a:rPr lang="en-US" dirty="0" smtClean="0"/>
              <a:t>We encourage you to try to get </a:t>
            </a:r>
            <a:r>
              <a:rPr lang="en-US" b="1" dirty="0" smtClean="0">
                <a:solidFill>
                  <a:srgbClr val="FF0000"/>
                </a:solidFill>
              </a:rPr>
              <a:t>100% </a:t>
            </a:r>
            <a:r>
              <a:rPr lang="en-US" dirty="0" smtClean="0"/>
              <a:t>of the     payment up front</a:t>
            </a:r>
          </a:p>
          <a:p>
            <a:r>
              <a:rPr lang="en-US" dirty="0" smtClean="0"/>
              <a:t>If not, we need </a:t>
            </a:r>
            <a:r>
              <a:rPr lang="en-US" b="1" dirty="0" smtClean="0">
                <a:solidFill>
                  <a:srgbClr val="FF0000"/>
                </a:solidFill>
              </a:rPr>
              <a:t>50% </a:t>
            </a:r>
            <a:r>
              <a:rPr lang="en-US" dirty="0" smtClean="0"/>
              <a:t>of the payment to start the work, and the other </a:t>
            </a:r>
            <a:r>
              <a:rPr lang="en-US" b="1" dirty="0" smtClean="0">
                <a:solidFill>
                  <a:srgbClr val="FF0000"/>
                </a:solidFill>
              </a:rPr>
              <a:t>50% </a:t>
            </a:r>
            <a:r>
              <a:rPr lang="en-US" dirty="0" smtClean="0"/>
              <a:t>upon completion</a:t>
            </a:r>
          </a:p>
          <a:p>
            <a:r>
              <a:rPr lang="en-US" dirty="0" smtClean="0"/>
              <a:t>Commissions are paid via PayPal</a:t>
            </a:r>
          </a:p>
          <a:p>
            <a:endParaRPr lang="en-US" dirty="0" smtClean="0"/>
          </a:p>
          <a:p>
            <a:pPr>
              <a:buNone/>
            </a:pPr>
            <a:endParaRPr lang="en-US" dirty="0"/>
          </a:p>
        </p:txBody>
      </p:sp>
      <p:sp>
        <p:nvSpPr>
          <p:cNvPr id="3" name="Title 2"/>
          <p:cNvSpPr>
            <a:spLocks noGrp="1"/>
          </p:cNvSpPr>
          <p:nvPr>
            <p:ph type="title"/>
          </p:nvPr>
        </p:nvSpPr>
        <p:spPr/>
        <p:txBody>
          <a:bodyPr/>
          <a:lstStyle/>
          <a:p>
            <a:pPr algn="ctr"/>
            <a:r>
              <a:rPr lang="en-US" dirty="0" smtClean="0"/>
              <a:t>Commissions</a:t>
            </a:r>
            <a:endParaRPr lang="en-US" dirty="0"/>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229600" cy="4233671"/>
          </a:xfrm>
        </p:spPr>
        <p:txBody>
          <a:bodyPr>
            <a:normAutofit fontScale="70000" lnSpcReduction="20000"/>
          </a:bodyPr>
          <a:lstStyle/>
          <a:p>
            <a:r>
              <a:rPr lang="en-US" dirty="0" smtClean="0"/>
              <a:t>Recap of Services We Provide</a:t>
            </a:r>
          </a:p>
          <a:p>
            <a:r>
              <a:rPr lang="en-US" dirty="0" smtClean="0"/>
              <a:t>Refund Policy</a:t>
            </a:r>
          </a:p>
          <a:p>
            <a:r>
              <a:rPr lang="en-US" dirty="0" smtClean="0"/>
              <a:t>Selling Tools Demo(s)</a:t>
            </a:r>
          </a:p>
          <a:p>
            <a:r>
              <a:rPr lang="en-US" dirty="0" smtClean="0"/>
              <a:t>CRM Demo</a:t>
            </a:r>
          </a:p>
          <a:p>
            <a:r>
              <a:rPr lang="en-US" dirty="0" smtClean="0"/>
              <a:t>Commission/Bonus Recap</a:t>
            </a:r>
          </a:p>
          <a:p>
            <a:r>
              <a:rPr lang="en-US" dirty="0" smtClean="0"/>
              <a:t>Teen to show how to configure G-Voice number settings</a:t>
            </a:r>
          </a:p>
          <a:p>
            <a:r>
              <a:rPr lang="en-US" dirty="0" smtClean="0"/>
              <a:t>Mobile Mockup Tool</a:t>
            </a:r>
          </a:p>
          <a:p>
            <a:r>
              <a:rPr lang="en-US" dirty="0" smtClean="0"/>
              <a:t>Mobile Simulator</a:t>
            </a:r>
          </a:p>
          <a:p>
            <a:r>
              <a:rPr lang="en-US" dirty="0" smtClean="0"/>
              <a:t>IsMySiteAtRisk.com</a:t>
            </a:r>
          </a:p>
          <a:p>
            <a:r>
              <a:rPr lang="en-US" dirty="0" smtClean="0"/>
              <a:t>RepVerification.com</a:t>
            </a:r>
          </a:p>
          <a:p>
            <a:r>
              <a:rPr lang="en-US" dirty="0" smtClean="0"/>
              <a:t>CRM</a:t>
            </a:r>
          </a:p>
          <a:p>
            <a:r>
              <a:rPr lang="en-US" dirty="0" smtClean="0"/>
              <a:t>Website updated – Samples / Sales Agents / </a:t>
            </a:r>
            <a:r>
              <a:rPr lang="en-US" dirty="0" smtClean="0"/>
              <a:t>Agreements/etc</a:t>
            </a:r>
          </a:p>
          <a:p>
            <a:r>
              <a:rPr lang="en-US" dirty="0" smtClean="0"/>
              <a:t>Sales Manager – What we need next</a:t>
            </a:r>
          </a:p>
        </p:txBody>
      </p:sp>
      <p:sp>
        <p:nvSpPr>
          <p:cNvPr id="3" name="Title 2"/>
          <p:cNvSpPr>
            <a:spLocks noGrp="1"/>
          </p:cNvSpPr>
          <p:nvPr>
            <p:ph type="title"/>
          </p:nvPr>
        </p:nvSpPr>
        <p:spPr/>
        <p:txBody>
          <a:bodyPr>
            <a:normAutofit/>
          </a:bodyPr>
          <a:lstStyle/>
          <a:p>
            <a:r>
              <a:rPr lang="en-US" dirty="0" smtClean="0"/>
              <a:t>Today’s Training</a:t>
            </a:r>
            <a:endParaRPr lang="en-US"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
                                            <p:txEl>
                                              <p:pRg st="9" end="9"/>
                                            </p:txEl>
                                          </p:spTgt>
                                        </p:tgtEl>
                                        <p:attrNameLst>
                                          <p:attrName>style.visibility</p:attrName>
                                        </p:attrNameLst>
                                      </p:cBhvr>
                                      <p:to>
                                        <p:strVal val="visible"/>
                                      </p:to>
                                    </p:set>
                                    <p:anim calcmode="lin" valueType="num">
                                      <p:cBhvr additive="base">
                                        <p:cTn id="61"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
                                            <p:txEl>
                                              <p:pRg st="10" end="10"/>
                                            </p:txEl>
                                          </p:spTgt>
                                        </p:tgtEl>
                                        <p:attrNameLst>
                                          <p:attrName>style.visibility</p:attrName>
                                        </p:attrNameLst>
                                      </p:cBhvr>
                                      <p:to>
                                        <p:strVal val="visible"/>
                                      </p:to>
                                    </p:set>
                                    <p:anim calcmode="lin" valueType="num">
                                      <p:cBhvr additive="base">
                                        <p:cTn id="6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
                                            <p:txEl>
                                              <p:pRg st="11" end="11"/>
                                            </p:txEl>
                                          </p:spTgt>
                                        </p:tgtEl>
                                        <p:attrNameLst>
                                          <p:attrName>style.visibility</p:attrName>
                                        </p:attrNameLst>
                                      </p:cBhvr>
                                      <p:to>
                                        <p:strVal val="visible"/>
                                      </p:to>
                                    </p:set>
                                    <p:anim calcmode="lin" valueType="num">
                                      <p:cBhvr additive="base">
                                        <p:cTn id="73"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2">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
                                            <p:txEl>
                                              <p:pRg st="12" end="12"/>
                                            </p:txEl>
                                          </p:spTgt>
                                        </p:tgtEl>
                                        <p:attrNameLst>
                                          <p:attrName>style.visibility</p:attrName>
                                        </p:attrNameLst>
                                      </p:cBhvr>
                                      <p:to>
                                        <p:strVal val="visible"/>
                                      </p:to>
                                    </p:set>
                                    <p:anim calcmode="lin" valueType="num">
                                      <p:cBhvr additive="base">
                                        <p:cTn id="79"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864291"/>
          </a:xfrm>
        </p:spPr>
        <p:txBody>
          <a:bodyPr>
            <a:normAutofit/>
          </a:bodyPr>
          <a:lstStyle/>
          <a:p>
            <a:r>
              <a:rPr lang="en-US" b="1" dirty="0" smtClean="0">
                <a:solidFill>
                  <a:srgbClr val="FF0000"/>
                </a:solidFill>
              </a:rPr>
              <a:t>10%</a:t>
            </a:r>
            <a:r>
              <a:rPr lang="en-US" dirty="0" smtClean="0"/>
              <a:t> flat commission: </a:t>
            </a:r>
            <a:r>
              <a:rPr lang="en-US" b="1" dirty="0" smtClean="0">
                <a:solidFill>
                  <a:srgbClr val="FF0000"/>
                </a:solidFill>
              </a:rPr>
              <a:t>1-7</a:t>
            </a:r>
            <a:r>
              <a:rPr lang="en-US" dirty="0" smtClean="0"/>
              <a:t> sales</a:t>
            </a:r>
          </a:p>
          <a:p>
            <a:r>
              <a:rPr lang="en-US" b="1" dirty="0" smtClean="0">
                <a:solidFill>
                  <a:srgbClr val="FF0000"/>
                </a:solidFill>
              </a:rPr>
              <a:t>15%</a:t>
            </a:r>
            <a:r>
              <a:rPr lang="en-US" dirty="0" smtClean="0"/>
              <a:t> for next </a:t>
            </a:r>
            <a:r>
              <a:rPr lang="en-US" b="1" dirty="0" smtClean="0">
                <a:solidFill>
                  <a:srgbClr val="FF0000"/>
                </a:solidFill>
              </a:rPr>
              <a:t>8-10</a:t>
            </a:r>
            <a:r>
              <a:rPr lang="en-US" dirty="0" smtClean="0">
                <a:solidFill>
                  <a:srgbClr val="FF0000"/>
                </a:solidFill>
              </a:rPr>
              <a:t> </a:t>
            </a:r>
            <a:r>
              <a:rPr lang="en-US" dirty="0" smtClean="0"/>
              <a:t>sales (10</a:t>
            </a:r>
            <a:r>
              <a:rPr lang="en-US" baseline="30000" dirty="0" smtClean="0"/>
              <a:t>th</a:t>
            </a:r>
            <a:r>
              <a:rPr lang="en-US" dirty="0" smtClean="0"/>
              <a:t> sale = </a:t>
            </a:r>
            <a:r>
              <a:rPr lang="en-US" b="1" dirty="0" smtClean="0">
                <a:solidFill>
                  <a:srgbClr val="00B050"/>
                </a:solidFill>
              </a:rPr>
              <a:t>$150 </a:t>
            </a:r>
            <a:r>
              <a:rPr lang="en-US" dirty="0" smtClean="0"/>
              <a:t>bonus)</a:t>
            </a:r>
          </a:p>
          <a:p>
            <a:r>
              <a:rPr lang="en-US" b="1" dirty="0" smtClean="0">
                <a:solidFill>
                  <a:srgbClr val="FF0000"/>
                </a:solidFill>
              </a:rPr>
              <a:t>20%</a:t>
            </a:r>
            <a:r>
              <a:rPr lang="en-US" dirty="0" smtClean="0">
                <a:solidFill>
                  <a:srgbClr val="FF0000"/>
                </a:solidFill>
              </a:rPr>
              <a:t> </a:t>
            </a:r>
            <a:r>
              <a:rPr lang="en-US" b="1" dirty="0" smtClean="0">
                <a:solidFill>
                  <a:srgbClr val="FF0000"/>
                </a:solidFill>
              </a:rPr>
              <a:t>11-14</a:t>
            </a:r>
            <a:r>
              <a:rPr lang="en-US" dirty="0" smtClean="0"/>
              <a:t> sales </a:t>
            </a:r>
          </a:p>
          <a:p>
            <a:r>
              <a:rPr lang="en-US" b="1" dirty="0" smtClean="0">
                <a:solidFill>
                  <a:srgbClr val="FF0000"/>
                </a:solidFill>
              </a:rPr>
              <a:t>25%</a:t>
            </a:r>
            <a:r>
              <a:rPr lang="en-US" dirty="0" smtClean="0"/>
              <a:t> sales </a:t>
            </a:r>
            <a:r>
              <a:rPr lang="en-US" b="1" dirty="0" smtClean="0"/>
              <a:t>#</a:t>
            </a:r>
            <a:r>
              <a:rPr lang="en-US" b="1" dirty="0" smtClean="0">
                <a:solidFill>
                  <a:srgbClr val="FF0000"/>
                </a:solidFill>
              </a:rPr>
              <a:t>15</a:t>
            </a:r>
            <a:r>
              <a:rPr lang="en-US" dirty="0" smtClean="0"/>
              <a:t> and up (15</a:t>
            </a:r>
            <a:r>
              <a:rPr lang="en-US" baseline="30000" dirty="0" smtClean="0"/>
              <a:t>th</a:t>
            </a:r>
            <a:r>
              <a:rPr lang="en-US" dirty="0" smtClean="0"/>
              <a:t> sale = </a:t>
            </a:r>
            <a:r>
              <a:rPr lang="en-US" b="1" dirty="0" smtClean="0">
                <a:solidFill>
                  <a:srgbClr val="00B050"/>
                </a:solidFill>
              </a:rPr>
              <a:t>$1000 </a:t>
            </a:r>
            <a:r>
              <a:rPr lang="en-US" dirty="0" smtClean="0"/>
              <a:t>bonus)</a:t>
            </a:r>
          </a:p>
          <a:p>
            <a:r>
              <a:rPr lang="en-US" dirty="0" smtClean="0"/>
              <a:t> </a:t>
            </a:r>
            <a:r>
              <a:rPr lang="en-US" u="sng" dirty="0" smtClean="0"/>
              <a:t>Sales Bonuses</a:t>
            </a:r>
          </a:p>
          <a:p>
            <a:r>
              <a:rPr lang="en-US" dirty="0" smtClean="0"/>
              <a:t>10</a:t>
            </a:r>
            <a:r>
              <a:rPr lang="en-US" baseline="30000" dirty="0" smtClean="0"/>
              <a:t>th</a:t>
            </a:r>
            <a:r>
              <a:rPr lang="en-US" dirty="0" smtClean="0"/>
              <a:t> sale = </a:t>
            </a:r>
            <a:r>
              <a:rPr lang="en-US" b="1" dirty="0" smtClean="0">
                <a:solidFill>
                  <a:srgbClr val="00B050"/>
                </a:solidFill>
              </a:rPr>
              <a:t>$150 </a:t>
            </a:r>
          </a:p>
          <a:p>
            <a:r>
              <a:rPr lang="en-US" dirty="0" smtClean="0"/>
              <a:t>15</a:t>
            </a:r>
            <a:r>
              <a:rPr lang="en-US" baseline="30000" dirty="0" smtClean="0"/>
              <a:t>th</a:t>
            </a:r>
            <a:r>
              <a:rPr lang="en-US" dirty="0" smtClean="0"/>
              <a:t> sale = </a:t>
            </a:r>
            <a:r>
              <a:rPr lang="en-US" b="1" dirty="0" smtClean="0">
                <a:solidFill>
                  <a:srgbClr val="00B050"/>
                </a:solidFill>
              </a:rPr>
              <a:t>$1000 </a:t>
            </a:r>
          </a:p>
          <a:p>
            <a:r>
              <a:rPr lang="en-US" dirty="0" smtClean="0"/>
              <a:t>30</a:t>
            </a:r>
            <a:r>
              <a:rPr lang="en-US" baseline="30000" dirty="0" smtClean="0"/>
              <a:t>th</a:t>
            </a:r>
            <a:r>
              <a:rPr lang="en-US" dirty="0" smtClean="0"/>
              <a:t> sale = </a:t>
            </a:r>
            <a:r>
              <a:rPr lang="en-US" b="1" dirty="0" smtClean="0">
                <a:solidFill>
                  <a:srgbClr val="00B050"/>
                </a:solidFill>
              </a:rPr>
              <a:t>$2500</a:t>
            </a:r>
          </a:p>
          <a:p>
            <a:r>
              <a:rPr lang="en-US" sz="1300" dirty="0" smtClean="0"/>
              <a:t>*For the month, after 30 days all commissions reset back to 10%</a:t>
            </a:r>
            <a:endParaRPr lang="en-US" sz="1300" dirty="0"/>
          </a:p>
        </p:txBody>
      </p:sp>
      <p:sp>
        <p:nvSpPr>
          <p:cNvPr id="3" name="Title 2"/>
          <p:cNvSpPr>
            <a:spLocks noGrp="1"/>
          </p:cNvSpPr>
          <p:nvPr>
            <p:ph type="title"/>
          </p:nvPr>
        </p:nvSpPr>
        <p:spPr/>
        <p:txBody>
          <a:bodyPr/>
          <a:lstStyle/>
          <a:p>
            <a:pPr algn="ctr"/>
            <a:r>
              <a:rPr lang="en-US" dirty="0" smtClean="0"/>
              <a:t>Bonuses</a:t>
            </a:r>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229600" cy="1109472"/>
          </a:xfrm>
        </p:spPr>
        <p:txBody>
          <a:bodyPr/>
          <a:lstStyle/>
          <a:p>
            <a:r>
              <a:rPr lang="en-US" dirty="0" smtClean="0"/>
              <a:t>In addition to Commission Bonuses, Sales Agents are also eligible for Prize Bonuses</a:t>
            </a:r>
          </a:p>
          <a:p>
            <a:endParaRPr lang="en-US" dirty="0"/>
          </a:p>
        </p:txBody>
      </p:sp>
      <p:sp>
        <p:nvSpPr>
          <p:cNvPr id="3" name="Title 2"/>
          <p:cNvSpPr>
            <a:spLocks noGrp="1"/>
          </p:cNvSpPr>
          <p:nvPr>
            <p:ph type="title"/>
          </p:nvPr>
        </p:nvSpPr>
        <p:spPr/>
        <p:txBody>
          <a:bodyPr/>
          <a:lstStyle/>
          <a:p>
            <a:pPr algn="ctr"/>
            <a:r>
              <a:rPr lang="en-US" dirty="0" smtClean="0"/>
              <a:t>Prize Bonuses</a:t>
            </a:r>
            <a:endParaRPr lang="en-US" dirty="0"/>
          </a:p>
        </p:txBody>
      </p:sp>
      <p:pic>
        <p:nvPicPr>
          <p:cNvPr id="2051" name="Picture 3"/>
          <p:cNvPicPr>
            <a:picLocks noChangeAspect="1" noChangeArrowheads="1"/>
          </p:cNvPicPr>
          <p:nvPr/>
        </p:nvPicPr>
        <p:blipFill>
          <a:blip r:embed="rId2" cstate="print"/>
          <a:srcRect/>
          <a:stretch>
            <a:fillRect/>
          </a:stretch>
        </p:blipFill>
        <p:spPr bwMode="auto">
          <a:xfrm>
            <a:off x="561447" y="2393830"/>
            <a:ext cx="8201554" cy="2025770"/>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051"/>
                                        </p:tgtEl>
                                        <p:attrNameLst>
                                          <p:attrName>style.visibility</p:attrName>
                                        </p:attrNameLst>
                                      </p:cBhvr>
                                      <p:to>
                                        <p:strVal val="visible"/>
                                      </p:to>
                                    </p:set>
                                    <p:animEffect transition="in" filter="wipe(down)">
                                      <p:cBhvr>
                                        <p:cTn id="13"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Teen </a:t>
            </a:r>
            <a:r>
              <a:rPr lang="en-US" dirty="0" smtClean="0"/>
              <a:t>to show how to configure G-Voice number settings</a:t>
            </a:r>
          </a:p>
          <a:p>
            <a:r>
              <a:rPr lang="en-US" dirty="0" smtClean="0"/>
              <a:t>Mobile Mockup Tool</a:t>
            </a:r>
          </a:p>
          <a:p>
            <a:r>
              <a:rPr lang="en-US" dirty="0" smtClean="0"/>
              <a:t>Mobile Simulator</a:t>
            </a:r>
          </a:p>
          <a:p>
            <a:r>
              <a:rPr lang="en-US" dirty="0" smtClean="0"/>
              <a:t>IsMySiteAtRisk.com</a:t>
            </a:r>
          </a:p>
          <a:p>
            <a:r>
              <a:rPr lang="en-US" dirty="0" smtClean="0"/>
              <a:t>RepVerification.com</a:t>
            </a:r>
          </a:p>
          <a:p>
            <a:r>
              <a:rPr lang="en-US" dirty="0" smtClean="0"/>
              <a:t>CRM</a:t>
            </a:r>
          </a:p>
          <a:p>
            <a:r>
              <a:rPr lang="en-US" dirty="0" smtClean="0"/>
              <a:t>Website updated – Samples / Sales Agents / Agreements/ </a:t>
            </a:r>
            <a:r>
              <a:rPr lang="en-US" dirty="0" smtClean="0"/>
              <a:t>etc</a:t>
            </a:r>
          </a:p>
          <a:p>
            <a:endParaRPr lang="en-US" dirty="0" smtClean="0"/>
          </a:p>
        </p:txBody>
      </p:sp>
      <p:sp>
        <p:nvSpPr>
          <p:cNvPr id="3" name="Title 2"/>
          <p:cNvSpPr>
            <a:spLocks noGrp="1"/>
          </p:cNvSpPr>
          <p:nvPr>
            <p:ph type="title"/>
          </p:nvPr>
        </p:nvSpPr>
        <p:spPr/>
        <p:txBody>
          <a:bodyPr/>
          <a:lstStyle/>
          <a:p>
            <a:pPr algn="ctr"/>
            <a:r>
              <a:rPr lang="en-US" dirty="0" smtClean="0"/>
              <a:t>Demos</a:t>
            </a:r>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534400" cy="4525963"/>
          </a:xfrm>
        </p:spPr>
        <p:txBody>
          <a:bodyPr/>
          <a:lstStyle/>
          <a:p>
            <a:r>
              <a:rPr lang="en-US" dirty="0" smtClean="0"/>
              <a:t>The CRM is a </a:t>
            </a:r>
            <a:r>
              <a:rPr lang="en-US" b="1" dirty="0" smtClean="0"/>
              <a:t>C</a:t>
            </a:r>
            <a:r>
              <a:rPr lang="en-US" dirty="0" smtClean="0"/>
              <a:t>ustomer </a:t>
            </a:r>
            <a:r>
              <a:rPr lang="en-US" b="1" dirty="0" smtClean="0"/>
              <a:t>R</a:t>
            </a:r>
            <a:r>
              <a:rPr lang="en-US" dirty="0" smtClean="0"/>
              <a:t>elations </a:t>
            </a:r>
            <a:r>
              <a:rPr lang="en-US" b="1" dirty="0" smtClean="0"/>
              <a:t>M</a:t>
            </a:r>
            <a:r>
              <a:rPr lang="en-US" dirty="0" smtClean="0"/>
              <a:t>gmt system</a:t>
            </a:r>
          </a:p>
          <a:p>
            <a:r>
              <a:rPr lang="en-US" dirty="0" smtClean="0"/>
              <a:t>Everyone will have a Username and Password</a:t>
            </a:r>
          </a:p>
          <a:p>
            <a:r>
              <a:rPr lang="en-US" dirty="0" smtClean="0"/>
              <a:t>Everything is tracked in the CRM</a:t>
            </a:r>
          </a:p>
          <a:p>
            <a:pPr>
              <a:buNone/>
            </a:pPr>
            <a:endParaRPr lang="en-US" dirty="0" smtClean="0"/>
          </a:p>
          <a:p>
            <a:endParaRPr lang="en-US" dirty="0"/>
          </a:p>
        </p:txBody>
      </p:sp>
      <p:sp>
        <p:nvSpPr>
          <p:cNvPr id="3" name="Title 2"/>
          <p:cNvSpPr>
            <a:spLocks noGrp="1"/>
          </p:cNvSpPr>
          <p:nvPr>
            <p:ph type="title"/>
          </p:nvPr>
        </p:nvSpPr>
        <p:spPr/>
        <p:txBody>
          <a:bodyPr/>
          <a:lstStyle/>
          <a:p>
            <a:pPr algn="ctr"/>
            <a:r>
              <a:rPr lang="en-US" dirty="0" smtClean="0"/>
              <a:t>CRM</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2590800" y="2971800"/>
            <a:ext cx="4436755" cy="2648557"/>
          </a:xfrm>
          <a:prstGeom prst="rect">
            <a:avLst/>
          </a:prstGeom>
          <a:noFill/>
          <a:ln w="9525">
            <a:noFill/>
            <a:miter lim="800000"/>
            <a:headEnd/>
            <a:tailEnd/>
          </a:ln>
        </p:spPr>
      </p:pic>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smtClean="0"/>
              <a:t>Selling Tools – Mobile Mockup</a:t>
            </a:r>
            <a:endParaRPr lang="en-US"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1676400" y="1066800"/>
            <a:ext cx="6096000" cy="50720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dirty="0" smtClean="0"/>
              <a:t>Selling Tools – Mobile Simulator</a:t>
            </a:r>
            <a:endParaRPr lang="en-US"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1981200" y="1371600"/>
            <a:ext cx="5459569" cy="4818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Selling Tools – RepVerification.com</a:t>
            </a:r>
            <a:endParaRPr lang="en-US"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1981200" y="1219200"/>
            <a:ext cx="5601108" cy="48887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Selling Tools – IsMySiteAtRisk.com</a:t>
            </a:r>
            <a:endParaRPr lang="en-US" dirty="0"/>
          </a:p>
        </p:txBody>
      </p:sp>
      <p:pic>
        <p:nvPicPr>
          <p:cNvPr id="6146" name="Picture 2"/>
          <p:cNvPicPr>
            <a:picLocks noGrp="1" noChangeAspect="1" noChangeArrowheads="1"/>
          </p:cNvPicPr>
          <p:nvPr>
            <p:ph idx="1"/>
          </p:nvPr>
        </p:nvPicPr>
        <p:blipFill>
          <a:blip r:embed="rId2" cstate="print"/>
          <a:srcRect/>
          <a:stretch>
            <a:fillRect/>
          </a:stretch>
        </p:blipFill>
        <p:spPr bwMode="auto">
          <a:xfrm>
            <a:off x="2286000" y="1066800"/>
            <a:ext cx="4953000" cy="51425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Go live Monday May 6</a:t>
            </a:r>
            <a:r>
              <a:rPr lang="en-US" baseline="30000" dirty="0" smtClean="0"/>
              <a:t>th</a:t>
            </a:r>
            <a:r>
              <a:rPr lang="en-US" dirty="0" smtClean="0"/>
              <a:t>!</a:t>
            </a:r>
          </a:p>
          <a:p>
            <a:r>
              <a:rPr lang="en-US" dirty="0" smtClean="0"/>
              <a:t>Skype, </a:t>
            </a:r>
            <a:r>
              <a:rPr lang="en-US" dirty="0" err="1" smtClean="0"/>
              <a:t>Paypal</a:t>
            </a:r>
            <a:r>
              <a:rPr lang="en-US" dirty="0" smtClean="0"/>
              <a:t>, Docs</a:t>
            </a:r>
          </a:p>
          <a:p>
            <a:r>
              <a:rPr lang="en-US" dirty="0" smtClean="0"/>
              <a:t>Welcome email coming this week with login info, CRM, etc.</a:t>
            </a:r>
            <a:endParaRPr lang="en-US" dirty="0"/>
          </a:p>
        </p:txBody>
      </p:sp>
      <p:sp>
        <p:nvSpPr>
          <p:cNvPr id="3" name="Title 2"/>
          <p:cNvSpPr>
            <a:spLocks noGrp="1"/>
          </p:cNvSpPr>
          <p:nvPr>
            <p:ph type="title"/>
          </p:nvPr>
        </p:nvSpPr>
        <p:spPr/>
        <p:txBody>
          <a:bodyPr/>
          <a:lstStyle/>
          <a:p>
            <a:r>
              <a:rPr lang="en-US" dirty="0" smtClean="0"/>
              <a:t>Launch Date	</a:t>
            </a:r>
            <a:endParaRPr lang="en-US"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endParaRPr lang="en-US" dirty="0"/>
          </a:p>
        </p:txBody>
      </p:sp>
      <p:sp>
        <p:nvSpPr>
          <p:cNvPr id="3" name="Title 2"/>
          <p:cNvSpPr>
            <a:spLocks noGrp="1"/>
          </p:cNvSpPr>
          <p:nvPr>
            <p:ph type="title"/>
          </p:nvPr>
        </p:nvSpPr>
        <p:spPr/>
        <p:txBody>
          <a:bodyPr/>
          <a:lstStyle/>
          <a:p>
            <a:pPr algn="ctr"/>
            <a:r>
              <a:rPr lang="en-US" dirty="0" smtClean="0"/>
              <a:t>Questions?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Websites</a:t>
            </a:r>
          </a:p>
          <a:p>
            <a:r>
              <a:rPr lang="en-US" dirty="0" smtClean="0"/>
              <a:t>Mobile Websites</a:t>
            </a:r>
          </a:p>
          <a:p>
            <a:r>
              <a:rPr lang="en-US" dirty="0" err="1" smtClean="0"/>
              <a:t>WordPress</a:t>
            </a:r>
            <a:r>
              <a:rPr lang="en-US" dirty="0" smtClean="0"/>
              <a:t> Security</a:t>
            </a:r>
          </a:p>
          <a:p>
            <a:r>
              <a:rPr lang="en-US" dirty="0" smtClean="0"/>
              <a:t>Reputation Marketing</a:t>
            </a:r>
          </a:p>
          <a:p>
            <a:r>
              <a:rPr lang="en-US" dirty="0" smtClean="0"/>
              <a:t>Coming Soon</a:t>
            </a:r>
          </a:p>
          <a:p>
            <a:pPr lvl="1"/>
            <a:r>
              <a:rPr lang="en-US" dirty="0" smtClean="0"/>
              <a:t>Contractor Software</a:t>
            </a:r>
          </a:p>
          <a:p>
            <a:pPr lvl="1"/>
            <a:r>
              <a:rPr lang="en-US" dirty="0" err="1" smtClean="0"/>
              <a:t>Facebook</a:t>
            </a:r>
            <a:r>
              <a:rPr lang="en-US" dirty="0" smtClean="0"/>
              <a:t> Pages</a:t>
            </a:r>
          </a:p>
          <a:p>
            <a:pPr lvl="1"/>
            <a:r>
              <a:rPr lang="en-US" dirty="0" smtClean="0"/>
              <a:t>Mobile Apps</a:t>
            </a:r>
          </a:p>
          <a:p>
            <a:pPr lvl="1"/>
            <a:r>
              <a:rPr lang="en-US" dirty="0" smtClean="0"/>
              <a:t>Coupons &amp; Incentives</a:t>
            </a:r>
          </a:p>
          <a:p>
            <a:pPr lvl="1"/>
            <a:r>
              <a:rPr lang="en-US" dirty="0" smtClean="0"/>
              <a:t>Landing Pages</a:t>
            </a:r>
          </a:p>
          <a:p>
            <a:endParaRPr lang="en-US" dirty="0"/>
          </a:p>
        </p:txBody>
      </p:sp>
      <p:sp>
        <p:nvSpPr>
          <p:cNvPr id="2" name="Title 1"/>
          <p:cNvSpPr>
            <a:spLocks noGrp="1"/>
          </p:cNvSpPr>
          <p:nvPr>
            <p:ph type="title"/>
          </p:nvPr>
        </p:nvSpPr>
        <p:spPr/>
        <p:txBody>
          <a:bodyPr/>
          <a:lstStyle/>
          <a:p>
            <a:pPr algn="ctr"/>
            <a:r>
              <a:rPr lang="en-US" dirty="0" smtClean="0"/>
              <a:t>Recap – Services We Provide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additive="base">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 calcmode="lin" valueType="num">
                                      <p:cBhvr additive="base">
                                        <p:cTn id="5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534400" cy="4525963"/>
          </a:xfrm>
        </p:spPr>
        <p:txBody>
          <a:bodyPr>
            <a:normAutofit fontScale="70000" lnSpcReduction="20000"/>
          </a:bodyPr>
          <a:lstStyle/>
          <a:p>
            <a:r>
              <a:rPr lang="en-US" b="1" dirty="0" smtClean="0"/>
              <a:t> Over 50% of all local searches are done on a mobile device</a:t>
            </a:r>
            <a:r>
              <a:rPr lang="en-US" dirty="0" smtClean="0"/>
              <a:t> </a:t>
            </a:r>
          </a:p>
          <a:p>
            <a:pPr lvl="0"/>
            <a:r>
              <a:rPr lang="en-US" dirty="0" smtClean="0"/>
              <a:t>86% of mobile Internet users are on their device when watching TV </a:t>
            </a:r>
          </a:p>
          <a:p>
            <a:pPr lvl="0"/>
            <a:r>
              <a:rPr lang="en-US" b="1" dirty="0" smtClean="0"/>
              <a:t>29% are open to scanning a mobile QR Code to get discounts</a:t>
            </a:r>
            <a:r>
              <a:rPr lang="en-US" dirty="0" smtClean="0"/>
              <a:t> </a:t>
            </a:r>
          </a:p>
          <a:p>
            <a:pPr lvl="0"/>
            <a:r>
              <a:rPr lang="en-US" dirty="0" smtClean="0"/>
              <a:t>32% of all Internet searches are done on smart phones </a:t>
            </a:r>
          </a:p>
          <a:p>
            <a:pPr lvl="0"/>
            <a:r>
              <a:rPr lang="en-US" b="1" dirty="0" smtClean="0"/>
              <a:t>There are more text messages sent than calls completed</a:t>
            </a:r>
            <a:r>
              <a:rPr lang="en-US" dirty="0" smtClean="0"/>
              <a:t> </a:t>
            </a:r>
          </a:p>
          <a:p>
            <a:pPr lvl="0"/>
            <a:r>
              <a:rPr lang="en-US" dirty="0" smtClean="0"/>
              <a:t>There are more mobile devices than autos and credit cards </a:t>
            </a:r>
          </a:p>
          <a:p>
            <a:pPr lvl="0"/>
            <a:r>
              <a:rPr lang="en-US" b="1" dirty="0" smtClean="0"/>
              <a:t>On average, users spend 2.7 hours a day socializing on their mobile device</a:t>
            </a:r>
            <a:r>
              <a:rPr lang="en-US" dirty="0" smtClean="0"/>
              <a:t> </a:t>
            </a:r>
          </a:p>
          <a:p>
            <a:pPr lvl="0"/>
            <a:r>
              <a:rPr lang="en-US" dirty="0" smtClean="0"/>
              <a:t>39% use the Internet on their </a:t>
            </a:r>
            <a:r>
              <a:rPr lang="en-US" dirty="0" err="1" smtClean="0"/>
              <a:t>smartphones</a:t>
            </a:r>
            <a:r>
              <a:rPr lang="en-US" dirty="0" smtClean="0"/>
              <a:t> while going to the bathroom </a:t>
            </a:r>
          </a:p>
          <a:p>
            <a:pPr lvl="0"/>
            <a:r>
              <a:rPr lang="en-US" b="1" dirty="0" smtClean="0"/>
              <a:t>70% have used their </a:t>
            </a:r>
            <a:r>
              <a:rPr lang="en-US" b="1" dirty="0" err="1" smtClean="0"/>
              <a:t>smartphones</a:t>
            </a:r>
            <a:r>
              <a:rPr lang="en-US" b="1" dirty="0" smtClean="0"/>
              <a:t> while shopping in-store</a:t>
            </a:r>
            <a:r>
              <a:rPr lang="en-US" dirty="0" smtClean="0"/>
              <a:t> </a:t>
            </a:r>
          </a:p>
          <a:p>
            <a:pPr lvl="0"/>
            <a:r>
              <a:rPr lang="en-US" dirty="0" smtClean="0"/>
              <a:t>88% of people looking for local information have taken action within a day. </a:t>
            </a:r>
          </a:p>
          <a:p>
            <a:pPr lvl="0"/>
            <a:r>
              <a:rPr lang="en-US" b="1" dirty="0" smtClean="0"/>
              <a:t>82% of </a:t>
            </a:r>
            <a:r>
              <a:rPr lang="en-US" b="1" dirty="0" err="1" smtClean="0"/>
              <a:t>smartphone</a:t>
            </a:r>
            <a:r>
              <a:rPr lang="en-US" b="1" dirty="0" smtClean="0"/>
              <a:t> users notice mobile ads </a:t>
            </a:r>
            <a:endParaRPr lang="en-US" dirty="0"/>
          </a:p>
        </p:txBody>
      </p:sp>
      <p:sp>
        <p:nvSpPr>
          <p:cNvPr id="3" name="Title 2"/>
          <p:cNvSpPr>
            <a:spLocks noGrp="1"/>
          </p:cNvSpPr>
          <p:nvPr>
            <p:ph type="title"/>
          </p:nvPr>
        </p:nvSpPr>
        <p:spPr/>
        <p:txBody>
          <a:bodyPr/>
          <a:lstStyle/>
          <a:p>
            <a:pPr algn="ctr"/>
            <a:r>
              <a:rPr lang="en-US" dirty="0" smtClean="0"/>
              <a:t>Unbelievable Mobile Stats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
                                            <p:txEl>
                                              <p:pRg st="9" end="9"/>
                                            </p:txEl>
                                          </p:spTgt>
                                        </p:tgtEl>
                                        <p:attrNameLst>
                                          <p:attrName>style.visibility</p:attrName>
                                        </p:attrNameLst>
                                      </p:cBhvr>
                                      <p:to>
                                        <p:strVal val="visible"/>
                                      </p:to>
                                    </p:set>
                                    <p:anim calcmode="lin" valueType="num">
                                      <p:cBhvr additive="base">
                                        <p:cTn id="61"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
                                            <p:txEl>
                                              <p:pRg st="10" end="10"/>
                                            </p:txEl>
                                          </p:spTgt>
                                        </p:tgtEl>
                                        <p:attrNameLst>
                                          <p:attrName>style.visibility</p:attrName>
                                        </p:attrNameLst>
                                      </p:cBhvr>
                                      <p:to>
                                        <p:strVal val="visible"/>
                                      </p:to>
                                    </p:set>
                                    <p:anim calcmode="lin" valueType="num">
                                      <p:cBhvr additive="base">
                                        <p:cTn id="6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40% of businesses in the US still do not have a  website!</a:t>
            </a:r>
          </a:p>
          <a:p>
            <a:r>
              <a:rPr lang="en-US" dirty="0" smtClean="0"/>
              <a:t>Samples of websites we do – </a:t>
            </a:r>
          </a:p>
          <a:p>
            <a:pPr lvl="1"/>
            <a:r>
              <a:rPr lang="en-US" b="1" dirty="0" smtClean="0">
                <a:solidFill>
                  <a:srgbClr val="FF0000"/>
                </a:solidFill>
              </a:rPr>
              <a:t>http://mobilewebmds.com/websites</a:t>
            </a:r>
          </a:p>
          <a:p>
            <a:pPr lvl="1"/>
            <a:r>
              <a:rPr lang="en-US" b="1" dirty="0" smtClean="0">
                <a:solidFill>
                  <a:srgbClr val="FF0000"/>
                </a:solidFill>
              </a:rPr>
              <a:t>http://mobilewebmds.com/website-samples</a:t>
            </a:r>
          </a:p>
          <a:p>
            <a:r>
              <a:rPr lang="en-US" dirty="0" smtClean="0"/>
              <a:t>Commission on a website sale?</a:t>
            </a:r>
          </a:p>
          <a:p>
            <a:r>
              <a:rPr lang="en-US" b="1" dirty="0" smtClean="0">
                <a:solidFill>
                  <a:srgbClr val="00B050"/>
                </a:solidFill>
              </a:rPr>
              <a:t>$249.70</a:t>
            </a:r>
            <a:endParaRPr lang="en-US" b="1" dirty="0">
              <a:solidFill>
                <a:srgbClr val="00B050"/>
              </a:solidFill>
            </a:endParaRPr>
          </a:p>
        </p:txBody>
      </p:sp>
      <p:sp>
        <p:nvSpPr>
          <p:cNvPr id="3" name="Title 2"/>
          <p:cNvSpPr>
            <a:spLocks noGrp="1"/>
          </p:cNvSpPr>
          <p:nvPr>
            <p:ph type="title"/>
          </p:nvPr>
        </p:nvSpPr>
        <p:spPr/>
        <p:txBody>
          <a:bodyPr/>
          <a:lstStyle/>
          <a:p>
            <a:pPr algn="ctr"/>
            <a:r>
              <a:rPr lang="en-US" dirty="0" smtClean="0"/>
              <a:t>Websites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2000"/>
                                        <p:tgtEl>
                                          <p:spTgt spid="2">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fade">
                                      <p:cBhvr>
                                        <p:cTn id="18" dur="2000"/>
                                        <p:tgtEl>
                                          <p:spTgt spid="2">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fade">
                                      <p:cBhvr>
                                        <p:cTn id="23" dur="2000"/>
                                        <p:tgtEl>
                                          <p:spTgt spid="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fade">
                                      <p:cBhvr>
                                        <p:cTn id="28" dur="2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90%+ of businesses in the U.S. </a:t>
            </a:r>
            <a:r>
              <a:rPr lang="en-US" b="1" dirty="0" smtClean="0"/>
              <a:t>DO NOT </a:t>
            </a:r>
            <a:r>
              <a:rPr lang="en-US" dirty="0" smtClean="0"/>
              <a:t>have a mobile site</a:t>
            </a:r>
          </a:p>
          <a:p>
            <a:r>
              <a:rPr lang="en-US" dirty="0" smtClean="0"/>
              <a:t>We provide you tools to help you sell these</a:t>
            </a:r>
          </a:p>
          <a:p>
            <a:pPr lvl="1"/>
            <a:r>
              <a:rPr lang="en-US" b="1" dirty="0" smtClean="0">
                <a:solidFill>
                  <a:srgbClr val="FF0000"/>
                </a:solidFill>
              </a:rPr>
              <a:t>Mobile Website Simulator</a:t>
            </a:r>
          </a:p>
          <a:p>
            <a:pPr lvl="1"/>
            <a:r>
              <a:rPr lang="en-US" b="1" dirty="0" smtClean="0">
                <a:solidFill>
                  <a:srgbClr val="FF0000"/>
                </a:solidFill>
              </a:rPr>
              <a:t>Mobile Mockup Creator</a:t>
            </a:r>
          </a:p>
          <a:p>
            <a:r>
              <a:rPr lang="en-US" dirty="0" smtClean="0"/>
              <a:t>Commission on a Mobile Website sale?</a:t>
            </a:r>
          </a:p>
          <a:p>
            <a:r>
              <a:rPr lang="en-US" b="1" dirty="0" smtClean="0">
                <a:solidFill>
                  <a:srgbClr val="00B050"/>
                </a:solidFill>
              </a:rPr>
              <a:t>$99.70</a:t>
            </a:r>
          </a:p>
          <a:p>
            <a:endParaRPr lang="en-US" dirty="0"/>
          </a:p>
        </p:txBody>
      </p:sp>
      <p:sp>
        <p:nvSpPr>
          <p:cNvPr id="3" name="Title 2"/>
          <p:cNvSpPr>
            <a:spLocks noGrp="1"/>
          </p:cNvSpPr>
          <p:nvPr>
            <p:ph type="title"/>
          </p:nvPr>
        </p:nvSpPr>
        <p:spPr/>
        <p:txBody>
          <a:bodyPr/>
          <a:lstStyle/>
          <a:p>
            <a:pPr algn="ctr"/>
            <a:r>
              <a:rPr lang="en-US" dirty="0" smtClean="0"/>
              <a:t>Mobile Websites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additive="base">
                                        <p:cTn id="1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additive="base">
                                        <p:cTn id="2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calcmode="lin" valueType="num">
                                      <p:cBhvr additive="base">
                                        <p:cTn id="2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anim calcmode="lin" valueType="num">
                                      <p:cBhvr additive="base">
                                        <p:cTn id="3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229600" cy="576071"/>
          </a:xfrm>
        </p:spPr>
        <p:txBody>
          <a:bodyPr>
            <a:normAutofit fontScale="77500" lnSpcReduction="20000"/>
          </a:bodyPr>
          <a:lstStyle/>
          <a:p>
            <a:r>
              <a:rPr lang="en-US" dirty="0" smtClean="0"/>
              <a:t>Here is a regular website compared to a mobile website:</a:t>
            </a:r>
          </a:p>
          <a:p>
            <a:endParaRPr lang="en-US" dirty="0" smtClean="0"/>
          </a:p>
        </p:txBody>
      </p:sp>
      <p:sp>
        <p:nvSpPr>
          <p:cNvPr id="3" name="Title 2"/>
          <p:cNvSpPr>
            <a:spLocks noGrp="1"/>
          </p:cNvSpPr>
          <p:nvPr>
            <p:ph type="title"/>
          </p:nvPr>
        </p:nvSpPr>
        <p:spPr/>
        <p:txBody>
          <a:bodyPr/>
          <a:lstStyle/>
          <a:p>
            <a:pPr algn="ctr"/>
            <a:r>
              <a:rPr lang="en-US" dirty="0" smtClean="0"/>
              <a:t>Mobile Websites</a:t>
            </a:r>
            <a:endParaRPr lang="en-US" dirty="0"/>
          </a:p>
        </p:txBody>
      </p:sp>
      <p:pic>
        <p:nvPicPr>
          <p:cNvPr id="8" name="Picture 7" descr="studioCie.jpg"/>
          <p:cNvPicPr>
            <a:picLocks noChangeAspect="1"/>
          </p:cNvPicPr>
          <p:nvPr/>
        </p:nvPicPr>
        <p:blipFill>
          <a:blip r:embed="rId2" cstate="print"/>
          <a:stretch>
            <a:fillRect/>
          </a:stretch>
        </p:blipFill>
        <p:spPr>
          <a:xfrm>
            <a:off x="2133600" y="1752600"/>
            <a:ext cx="4921343" cy="455824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There are tons of sites that are vulnerable</a:t>
            </a:r>
          </a:p>
          <a:p>
            <a:r>
              <a:rPr lang="en-US" dirty="0" smtClean="0"/>
              <a:t>There are 8 tests that we do to check a site</a:t>
            </a:r>
          </a:p>
          <a:p>
            <a:r>
              <a:rPr lang="en-US" dirty="0" smtClean="0"/>
              <a:t>We provide a tool to help you sell</a:t>
            </a:r>
          </a:p>
          <a:p>
            <a:pPr lvl="1"/>
            <a:r>
              <a:rPr lang="en-US" b="1" dirty="0" smtClean="0">
                <a:solidFill>
                  <a:srgbClr val="FF0000"/>
                </a:solidFill>
              </a:rPr>
              <a:t>IsMySiteAtRisk.com</a:t>
            </a:r>
            <a:r>
              <a:rPr lang="en-US" dirty="0" smtClean="0"/>
              <a:t> to test a companies website</a:t>
            </a:r>
          </a:p>
          <a:p>
            <a:r>
              <a:rPr lang="en-US" dirty="0" smtClean="0"/>
              <a:t>Commission on a </a:t>
            </a:r>
            <a:r>
              <a:rPr lang="en-US" dirty="0" err="1" smtClean="0"/>
              <a:t>WordPress</a:t>
            </a:r>
            <a:r>
              <a:rPr lang="en-US" dirty="0" smtClean="0"/>
              <a:t> Security sale?</a:t>
            </a:r>
          </a:p>
          <a:p>
            <a:r>
              <a:rPr lang="en-US" b="1" dirty="0" smtClean="0">
                <a:solidFill>
                  <a:srgbClr val="00B050"/>
                </a:solidFill>
              </a:rPr>
              <a:t>$29.70</a:t>
            </a:r>
            <a:endParaRPr lang="en-US" b="1" dirty="0">
              <a:solidFill>
                <a:srgbClr val="00B050"/>
              </a:solidFill>
            </a:endParaRPr>
          </a:p>
        </p:txBody>
      </p:sp>
      <p:sp>
        <p:nvSpPr>
          <p:cNvPr id="3" name="Title 2"/>
          <p:cNvSpPr>
            <a:spLocks noGrp="1"/>
          </p:cNvSpPr>
          <p:nvPr>
            <p:ph type="title"/>
          </p:nvPr>
        </p:nvSpPr>
        <p:spPr/>
        <p:txBody>
          <a:bodyPr/>
          <a:lstStyle/>
          <a:p>
            <a:pPr algn="ctr"/>
            <a:r>
              <a:rPr lang="en-US" dirty="0" err="1" smtClean="0"/>
              <a:t>WordPress</a:t>
            </a:r>
            <a:r>
              <a:rPr lang="en-US" dirty="0" smtClean="0"/>
              <a:t> Security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calcmode="lin" valueType="num">
                                      <p:cBhvr additive="base">
                                        <p:cTn id="2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 calcmode="lin" valueType="num">
                                      <p:cBhvr additive="base">
                                        <p:cTn id="2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 calcmode="lin" valueType="num">
                                      <p:cBhvr additive="base">
                                        <p:cTn id="3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cstate="print"/>
          <a:srcRect/>
          <a:stretch>
            <a:fillRect/>
          </a:stretch>
        </p:blipFill>
        <p:spPr bwMode="auto">
          <a:xfrm>
            <a:off x="2209800" y="76199"/>
            <a:ext cx="5029200" cy="6137233"/>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16190</TotalTime>
  <Words>721</Words>
  <Application>Microsoft Office PowerPoint</Application>
  <PresentationFormat>On-screen Show (4:3)</PresentationFormat>
  <Paragraphs>138</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Concourse</vt:lpstr>
      <vt:lpstr>Training / Q&amp;A</vt:lpstr>
      <vt:lpstr>Today’s Training</vt:lpstr>
      <vt:lpstr>Recap – Services We Provide</vt:lpstr>
      <vt:lpstr>Unbelievable Mobile Stats</vt:lpstr>
      <vt:lpstr>Websites </vt:lpstr>
      <vt:lpstr>Mobile Websites</vt:lpstr>
      <vt:lpstr>Mobile Websites</vt:lpstr>
      <vt:lpstr>WordPress Security</vt:lpstr>
      <vt:lpstr>Slide 9</vt:lpstr>
      <vt:lpstr>Reputation Marketing</vt:lpstr>
      <vt:lpstr>Reputation Marketing</vt:lpstr>
      <vt:lpstr>Cheat Sheet – Current Services</vt:lpstr>
      <vt:lpstr>Cheat Sheet for All Services</vt:lpstr>
      <vt:lpstr>Refund Policy</vt:lpstr>
      <vt:lpstr>Refunds</vt:lpstr>
      <vt:lpstr>Refund policy</vt:lpstr>
      <vt:lpstr>Other Services</vt:lpstr>
      <vt:lpstr>Training and Support</vt:lpstr>
      <vt:lpstr>Commissions</vt:lpstr>
      <vt:lpstr>Bonuses</vt:lpstr>
      <vt:lpstr>Prize Bonuses</vt:lpstr>
      <vt:lpstr>Demos</vt:lpstr>
      <vt:lpstr>CRM</vt:lpstr>
      <vt:lpstr>Selling Tools – Mobile Mockup</vt:lpstr>
      <vt:lpstr>Selling Tools – Mobile Simulator</vt:lpstr>
      <vt:lpstr>Selling Tools – RepVerification.com</vt:lpstr>
      <vt:lpstr>Selling Tools – IsMySiteAtRisk.com</vt:lpstr>
      <vt:lpstr>Launch Date </vt:lpstr>
      <vt:lpstr>Questions?</vt:lpstr>
    </vt:vector>
  </TitlesOfParts>
  <Company>Paramount Pictures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jharri</dc:creator>
  <cp:lastModifiedBy>admin</cp:lastModifiedBy>
  <cp:revision>946</cp:revision>
  <dcterms:created xsi:type="dcterms:W3CDTF">2013-04-05T19:53:30Z</dcterms:created>
  <dcterms:modified xsi:type="dcterms:W3CDTF">2013-04-28T20:51:26Z</dcterms:modified>
</cp:coreProperties>
</file>