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76" r:id="rId9"/>
    <p:sldId id="277" r:id="rId10"/>
    <p:sldId id="262" r:id="rId11"/>
    <p:sldId id="263" r:id="rId12"/>
    <p:sldId id="264" r:id="rId13"/>
    <p:sldId id="265" r:id="rId14"/>
    <p:sldId id="266" r:id="rId15"/>
    <p:sldId id="267" r:id="rId16"/>
    <p:sldId id="278" r:id="rId17"/>
    <p:sldId id="279" r:id="rId18"/>
    <p:sldId id="268" r:id="rId19"/>
    <p:sldId id="269" r:id="rId20"/>
    <p:sldId id="270" r:id="rId21"/>
    <p:sldId id="271" r:id="rId22"/>
    <p:sldId id="273" r:id="rId23"/>
    <p:sldId id="274" r:id="rId24"/>
    <p:sldId id="27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11" autoAdjust="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BC8ECFF-9C51-4B6A-9C7E-5F5F36CA47BB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F7B1E7-E69D-44C9-BAA8-12E244D2B31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john@mobilewebmds.com" TargetMode="External"/><Relationship Id="rId2" Type="http://schemas.openxmlformats.org/officeDocument/2006/relationships/hyperlink" Target="http://www.mobilewebmds.com/resource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0"/>
            <a:ext cx="7772400" cy="1470025"/>
          </a:xfrm>
        </p:spPr>
        <p:txBody>
          <a:bodyPr/>
          <a:lstStyle/>
          <a:p>
            <a:r>
              <a:rPr lang="en-US" dirty="0" smtClean="0"/>
              <a:t>Training / Q&amp;A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4495800"/>
            <a:ext cx="6400800" cy="609600"/>
          </a:xfrm>
        </p:spPr>
        <p:txBody>
          <a:bodyPr/>
          <a:lstStyle/>
          <a:p>
            <a:r>
              <a:rPr lang="en-US" dirty="0" smtClean="0"/>
              <a:t>Session 1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143000"/>
            <a:ext cx="6172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help businesses build a 5 Star Reputation</a:t>
            </a:r>
          </a:p>
          <a:p>
            <a:r>
              <a:rPr lang="en-US" dirty="0" smtClean="0"/>
              <a:t>We target businesses that have </a:t>
            </a:r>
            <a:r>
              <a:rPr lang="en-US" b="1" dirty="0" smtClean="0"/>
              <a:t>Negative</a:t>
            </a:r>
            <a:r>
              <a:rPr lang="en-US" dirty="0" smtClean="0"/>
              <a:t> online reviews</a:t>
            </a:r>
          </a:p>
          <a:p>
            <a:r>
              <a:rPr lang="en-US" dirty="0" smtClean="0"/>
              <a:t>We provide a tool to help you sell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Repverification.com</a:t>
            </a:r>
            <a:r>
              <a:rPr lang="en-US" dirty="0" smtClean="0"/>
              <a:t> – shows </a:t>
            </a:r>
            <a:r>
              <a:rPr lang="en-US" b="1" dirty="0" smtClean="0"/>
              <a:t>BAD</a:t>
            </a:r>
            <a:r>
              <a:rPr lang="en-US" dirty="0" smtClean="0"/>
              <a:t> reviews</a:t>
            </a:r>
          </a:p>
          <a:p>
            <a:r>
              <a:rPr lang="en-US" dirty="0" smtClean="0"/>
              <a:t>You will have access to unlimited leads of businesses that have </a:t>
            </a:r>
            <a:r>
              <a:rPr lang="en-US" b="1" i="1" dirty="0" smtClean="0"/>
              <a:t>BAD</a:t>
            </a:r>
            <a:r>
              <a:rPr lang="en-US" dirty="0" smtClean="0"/>
              <a:t> online reviews</a:t>
            </a:r>
          </a:p>
          <a:p>
            <a:r>
              <a:rPr lang="en-US" dirty="0" smtClean="0"/>
              <a:t>Commission on a Reputation Marketing sale?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$249.70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Reputation Marketing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services will become available over the next few months</a:t>
            </a:r>
          </a:p>
          <a:p>
            <a:pPr lvl="1"/>
            <a:r>
              <a:rPr lang="en-US" dirty="0" smtClean="0"/>
              <a:t>Contractor Software</a:t>
            </a:r>
          </a:p>
          <a:p>
            <a:pPr lvl="1"/>
            <a:r>
              <a:rPr lang="en-US" dirty="0" err="1" smtClean="0"/>
              <a:t>Facebook</a:t>
            </a:r>
            <a:r>
              <a:rPr lang="en-US" dirty="0" smtClean="0"/>
              <a:t> Pages</a:t>
            </a:r>
          </a:p>
          <a:p>
            <a:pPr lvl="1"/>
            <a:r>
              <a:rPr lang="en-US" dirty="0" smtClean="0"/>
              <a:t>Mobile Apps</a:t>
            </a:r>
          </a:p>
          <a:p>
            <a:pPr lvl="1"/>
            <a:r>
              <a:rPr lang="en-US" dirty="0" smtClean="0"/>
              <a:t>Coupons &amp; Incentives</a:t>
            </a:r>
          </a:p>
          <a:p>
            <a:pPr lvl="1"/>
            <a:r>
              <a:rPr lang="en-US" dirty="0" smtClean="0"/>
              <a:t>Landing Pages</a:t>
            </a:r>
          </a:p>
          <a:p>
            <a:r>
              <a:rPr lang="en-US" dirty="0" smtClean="0"/>
              <a:t>Once you sell ONE Service to a client, it’s much easier to </a:t>
            </a:r>
            <a:r>
              <a:rPr lang="en-US" b="1" i="1" dirty="0" err="1" smtClean="0">
                <a:solidFill>
                  <a:srgbClr val="FF0000"/>
                </a:solidFill>
              </a:rPr>
              <a:t>upsel</a:t>
            </a:r>
            <a:r>
              <a:rPr lang="en-US" i="1" dirty="0" err="1" smtClean="0">
                <a:solidFill>
                  <a:srgbClr val="FF0000"/>
                </a:solidFill>
              </a:rPr>
              <a:t>l</a:t>
            </a:r>
            <a:r>
              <a:rPr lang="en-US" i="1" dirty="0" smtClean="0"/>
              <a:t> </a:t>
            </a:r>
            <a:r>
              <a:rPr lang="en-US" dirty="0" smtClean="0"/>
              <a:t>additional Services to them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Services</a:t>
            </a:r>
            <a:endParaRPr lang="en-US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Everything</a:t>
            </a:r>
            <a:r>
              <a:rPr lang="en-US" dirty="0" smtClean="0"/>
              <a:t> you need is available on the website</a:t>
            </a:r>
          </a:p>
          <a:p>
            <a:r>
              <a:rPr lang="en-US" dirty="0" smtClean="0"/>
              <a:t>Resources section with tons of information to help you understand the process of each service, Calling Scripts, Statistics, etc.</a:t>
            </a:r>
          </a:p>
          <a:p>
            <a:r>
              <a:rPr lang="en-US" i="1" dirty="0" smtClean="0"/>
              <a:t>How to </a:t>
            </a:r>
            <a:r>
              <a:rPr lang="en-US" dirty="0" smtClean="0"/>
              <a:t>documentation for everything you need</a:t>
            </a:r>
          </a:p>
          <a:p>
            <a:r>
              <a:rPr lang="en-US" dirty="0" smtClean="0"/>
              <a:t>Work with your </a:t>
            </a:r>
            <a:r>
              <a:rPr lang="en-US" b="1" dirty="0" smtClean="0"/>
              <a:t>Sales Manager</a:t>
            </a:r>
          </a:p>
          <a:p>
            <a:r>
              <a:rPr lang="en-US" dirty="0" smtClean="0"/>
              <a:t>Even if your </a:t>
            </a:r>
            <a:r>
              <a:rPr lang="en-US" b="1" dirty="0" smtClean="0"/>
              <a:t>Sales Manager </a:t>
            </a:r>
            <a:r>
              <a:rPr lang="en-US" dirty="0" smtClean="0"/>
              <a:t>closes the sale you still get your commission!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Training and Support</a:t>
            </a:r>
            <a:endParaRPr lang="en-US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eligible for a commission once we receive at least </a:t>
            </a:r>
            <a:r>
              <a:rPr lang="en-US" b="1" dirty="0" smtClean="0">
                <a:solidFill>
                  <a:srgbClr val="FF0000"/>
                </a:solidFill>
              </a:rPr>
              <a:t>50%</a:t>
            </a:r>
            <a:r>
              <a:rPr lang="en-US" dirty="0" smtClean="0"/>
              <a:t> of the payment </a:t>
            </a:r>
          </a:p>
          <a:p>
            <a:r>
              <a:rPr lang="en-US" dirty="0" smtClean="0"/>
              <a:t>We encourage you to try to get </a:t>
            </a:r>
            <a:r>
              <a:rPr lang="en-US" b="1" dirty="0" smtClean="0">
                <a:solidFill>
                  <a:srgbClr val="FF0000"/>
                </a:solidFill>
              </a:rPr>
              <a:t>100% </a:t>
            </a:r>
            <a:r>
              <a:rPr lang="en-US" dirty="0" smtClean="0"/>
              <a:t>of the     payment up front</a:t>
            </a:r>
          </a:p>
          <a:p>
            <a:r>
              <a:rPr lang="en-US" dirty="0" smtClean="0"/>
              <a:t>If not, we need </a:t>
            </a:r>
            <a:r>
              <a:rPr lang="en-US" b="1" dirty="0" smtClean="0">
                <a:solidFill>
                  <a:srgbClr val="FF0000"/>
                </a:solidFill>
              </a:rPr>
              <a:t>50% </a:t>
            </a:r>
            <a:r>
              <a:rPr lang="en-US" dirty="0" smtClean="0"/>
              <a:t>of the payment to start the work, and the other </a:t>
            </a:r>
            <a:r>
              <a:rPr lang="en-US" b="1" dirty="0" smtClean="0">
                <a:solidFill>
                  <a:srgbClr val="FF0000"/>
                </a:solidFill>
              </a:rPr>
              <a:t>50% </a:t>
            </a:r>
            <a:r>
              <a:rPr lang="en-US" dirty="0" smtClean="0"/>
              <a:t>upon completion</a:t>
            </a:r>
          </a:p>
          <a:p>
            <a:r>
              <a:rPr lang="en-US" dirty="0" smtClean="0"/>
              <a:t>Commissions are paid via PayPal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Commissions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10%</a:t>
            </a:r>
            <a:r>
              <a:rPr lang="en-US" dirty="0" smtClean="0"/>
              <a:t> flat commission: </a:t>
            </a:r>
            <a:r>
              <a:rPr lang="en-US" b="1" dirty="0" smtClean="0">
                <a:solidFill>
                  <a:srgbClr val="FF0000"/>
                </a:solidFill>
              </a:rPr>
              <a:t>1-7</a:t>
            </a:r>
            <a:r>
              <a:rPr lang="en-US" dirty="0" smtClean="0"/>
              <a:t> sales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15%</a:t>
            </a:r>
            <a:r>
              <a:rPr lang="en-US" dirty="0" smtClean="0"/>
              <a:t> for next </a:t>
            </a:r>
            <a:r>
              <a:rPr lang="en-US" b="1" dirty="0" smtClean="0">
                <a:solidFill>
                  <a:srgbClr val="FF0000"/>
                </a:solidFill>
              </a:rPr>
              <a:t>8-10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sales (10</a:t>
            </a:r>
            <a:r>
              <a:rPr lang="en-US" baseline="30000" dirty="0" smtClean="0"/>
              <a:t>th</a:t>
            </a:r>
            <a:r>
              <a:rPr lang="en-US" dirty="0" smtClean="0"/>
              <a:t> sale = </a:t>
            </a:r>
            <a:r>
              <a:rPr lang="en-US" b="1" dirty="0" smtClean="0">
                <a:solidFill>
                  <a:srgbClr val="00B050"/>
                </a:solidFill>
              </a:rPr>
              <a:t>$150 </a:t>
            </a:r>
            <a:r>
              <a:rPr lang="en-US" dirty="0" smtClean="0"/>
              <a:t>bonus)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20%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11-14</a:t>
            </a:r>
            <a:r>
              <a:rPr lang="en-US" dirty="0" smtClean="0"/>
              <a:t> sales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25%</a:t>
            </a:r>
            <a:r>
              <a:rPr lang="en-US" dirty="0" smtClean="0"/>
              <a:t> sales </a:t>
            </a:r>
            <a:r>
              <a:rPr lang="en-US" b="1" dirty="0" smtClean="0"/>
              <a:t>#</a:t>
            </a:r>
            <a:r>
              <a:rPr lang="en-US" b="1" dirty="0" smtClean="0">
                <a:solidFill>
                  <a:srgbClr val="FF0000"/>
                </a:solidFill>
              </a:rPr>
              <a:t>15</a:t>
            </a:r>
            <a:r>
              <a:rPr lang="en-US" dirty="0" smtClean="0"/>
              <a:t> and up (15</a:t>
            </a:r>
            <a:r>
              <a:rPr lang="en-US" baseline="30000" dirty="0" smtClean="0"/>
              <a:t>th</a:t>
            </a:r>
            <a:r>
              <a:rPr lang="en-US" dirty="0" smtClean="0"/>
              <a:t> sale = </a:t>
            </a:r>
            <a:r>
              <a:rPr lang="en-US" b="1" dirty="0" smtClean="0">
                <a:solidFill>
                  <a:srgbClr val="00B050"/>
                </a:solidFill>
              </a:rPr>
              <a:t>$1000 </a:t>
            </a:r>
            <a:r>
              <a:rPr lang="en-US" dirty="0" smtClean="0"/>
              <a:t>bonus)</a:t>
            </a:r>
          </a:p>
          <a:p>
            <a:r>
              <a:rPr lang="en-US" dirty="0" smtClean="0"/>
              <a:t> </a:t>
            </a:r>
            <a:r>
              <a:rPr lang="en-US" u="sng" dirty="0" smtClean="0"/>
              <a:t>Sales Bonuses</a:t>
            </a:r>
          </a:p>
          <a:p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 sale = </a:t>
            </a:r>
            <a:r>
              <a:rPr lang="en-US" b="1" dirty="0" smtClean="0">
                <a:solidFill>
                  <a:srgbClr val="00B050"/>
                </a:solidFill>
              </a:rPr>
              <a:t>$150 </a:t>
            </a:r>
          </a:p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sale = </a:t>
            </a:r>
            <a:r>
              <a:rPr lang="en-US" b="1" dirty="0" smtClean="0">
                <a:solidFill>
                  <a:srgbClr val="00B050"/>
                </a:solidFill>
              </a:rPr>
              <a:t>$</a:t>
            </a:r>
            <a:r>
              <a:rPr lang="en-US" b="1" dirty="0" smtClean="0">
                <a:solidFill>
                  <a:srgbClr val="00B050"/>
                </a:solidFill>
              </a:rPr>
              <a:t>1000 </a:t>
            </a:r>
          </a:p>
          <a:p>
            <a:r>
              <a:rPr lang="en-US" dirty="0" smtClean="0"/>
              <a:t>30</a:t>
            </a:r>
            <a:r>
              <a:rPr lang="en-US" baseline="30000" dirty="0" smtClean="0"/>
              <a:t>th</a:t>
            </a:r>
            <a:r>
              <a:rPr lang="en-US" dirty="0" smtClean="0"/>
              <a:t> sale = </a:t>
            </a:r>
            <a:r>
              <a:rPr lang="en-US" b="1" dirty="0" smtClean="0">
                <a:solidFill>
                  <a:srgbClr val="00B050"/>
                </a:solidFill>
              </a:rPr>
              <a:t>$</a:t>
            </a:r>
            <a:r>
              <a:rPr lang="en-US" b="1" dirty="0" smtClean="0">
                <a:solidFill>
                  <a:srgbClr val="00B050"/>
                </a:solidFill>
              </a:rPr>
              <a:t>2500</a:t>
            </a:r>
          </a:p>
          <a:p>
            <a:r>
              <a:rPr lang="en-US" sz="1300" dirty="0" smtClean="0"/>
              <a:t>*For the month, after 30 days all commissions reset back to 10%</a:t>
            </a:r>
            <a:endParaRPr lang="en-US" sz="13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Bonuses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109472"/>
          </a:xfrm>
        </p:spPr>
        <p:txBody>
          <a:bodyPr/>
          <a:lstStyle/>
          <a:p>
            <a:r>
              <a:rPr lang="en-US" dirty="0" smtClean="0"/>
              <a:t>In addition to Commission Bonuses, Sales Agents are also eligible for Prize Bonuses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Prize Bonuses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447" y="2393830"/>
            <a:ext cx="8201554" cy="202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34400" cy="4525963"/>
          </a:xfrm>
        </p:spPr>
        <p:txBody>
          <a:bodyPr/>
          <a:lstStyle/>
          <a:p>
            <a:r>
              <a:rPr lang="en-US" dirty="0" smtClean="0"/>
              <a:t>The CRM is a </a:t>
            </a:r>
            <a:r>
              <a:rPr lang="en-US" b="1" dirty="0" smtClean="0"/>
              <a:t>C</a:t>
            </a:r>
            <a:r>
              <a:rPr lang="en-US" dirty="0" smtClean="0"/>
              <a:t>ustomer </a:t>
            </a:r>
            <a:r>
              <a:rPr lang="en-US" b="1" dirty="0" smtClean="0"/>
              <a:t>R</a:t>
            </a:r>
            <a:r>
              <a:rPr lang="en-US" dirty="0" smtClean="0"/>
              <a:t>elations </a:t>
            </a:r>
            <a:r>
              <a:rPr lang="en-US" b="1" dirty="0" smtClean="0"/>
              <a:t>M</a:t>
            </a:r>
            <a:r>
              <a:rPr lang="en-US" dirty="0" smtClean="0"/>
              <a:t>gmt system</a:t>
            </a:r>
          </a:p>
          <a:p>
            <a:r>
              <a:rPr lang="en-US" dirty="0" smtClean="0"/>
              <a:t>Everyone will have a Username and Password</a:t>
            </a:r>
          </a:p>
          <a:p>
            <a:r>
              <a:rPr lang="en-US" dirty="0" smtClean="0"/>
              <a:t>Everything is tracked in the CRM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CRM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971800"/>
            <a:ext cx="4436755" cy="264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CRM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83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Selling Tools – Mobile Mockup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066800"/>
            <a:ext cx="609600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Selling Tools – </a:t>
            </a:r>
            <a:r>
              <a:rPr lang="en-US" dirty="0" smtClean="0"/>
              <a:t>Mobile Simulator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371600"/>
            <a:ext cx="5459569" cy="481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Websites</a:t>
            </a:r>
          </a:p>
          <a:p>
            <a:r>
              <a:rPr lang="en-US" dirty="0" smtClean="0"/>
              <a:t>Mobile Websites</a:t>
            </a:r>
          </a:p>
          <a:p>
            <a:r>
              <a:rPr lang="en-US" dirty="0" err="1" smtClean="0"/>
              <a:t>WordPress</a:t>
            </a:r>
            <a:r>
              <a:rPr lang="en-US" dirty="0" smtClean="0"/>
              <a:t> Security</a:t>
            </a:r>
          </a:p>
          <a:p>
            <a:r>
              <a:rPr lang="en-US" dirty="0" smtClean="0"/>
              <a:t>Reputation Marketing</a:t>
            </a:r>
          </a:p>
          <a:p>
            <a:r>
              <a:rPr lang="en-US" dirty="0" smtClean="0"/>
              <a:t>Coming Soon</a:t>
            </a:r>
          </a:p>
          <a:p>
            <a:pPr lvl="1"/>
            <a:r>
              <a:rPr lang="en-US" dirty="0" smtClean="0"/>
              <a:t>Contractor Software</a:t>
            </a:r>
          </a:p>
          <a:p>
            <a:pPr lvl="1"/>
            <a:r>
              <a:rPr lang="en-US" dirty="0" err="1" smtClean="0"/>
              <a:t>Facebook</a:t>
            </a:r>
            <a:r>
              <a:rPr lang="en-US" dirty="0" smtClean="0"/>
              <a:t> Pages</a:t>
            </a:r>
          </a:p>
          <a:p>
            <a:pPr lvl="1"/>
            <a:r>
              <a:rPr lang="en-US" dirty="0" smtClean="0"/>
              <a:t>Mobile Apps</a:t>
            </a:r>
          </a:p>
          <a:p>
            <a:pPr lvl="1"/>
            <a:r>
              <a:rPr lang="en-US" dirty="0" smtClean="0"/>
              <a:t>Coupons &amp; Incentives</a:t>
            </a:r>
          </a:p>
          <a:p>
            <a:pPr lvl="1"/>
            <a:r>
              <a:rPr lang="en-US" dirty="0" smtClean="0"/>
              <a:t>Landing Pages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Services Do We Provide?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Selling Tools – RepVerification.com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5601108" cy="48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Selling Tools – IsMySiteAtRisk.com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066800"/>
            <a:ext cx="4953000" cy="514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</a:t>
            </a:r>
          </a:p>
          <a:p>
            <a:r>
              <a:rPr lang="en-US" dirty="0" smtClean="0"/>
              <a:t>Microsoft Outlook</a:t>
            </a:r>
          </a:p>
          <a:p>
            <a:r>
              <a:rPr lang="en-US" dirty="0" err="1" smtClean="0"/>
              <a:t>Paypal</a:t>
            </a:r>
            <a:r>
              <a:rPr lang="en-US" dirty="0" smtClean="0"/>
              <a:t> Account (it’s free)</a:t>
            </a:r>
          </a:p>
          <a:p>
            <a:r>
              <a:rPr lang="en-US" dirty="0" smtClean="0"/>
              <a:t>A phone/cell phone with free long distance</a:t>
            </a:r>
          </a:p>
          <a:p>
            <a:r>
              <a:rPr lang="en-US" dirty="0" smtClean="0"/>
              <a:t>Skype Account (it’s free)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Requirements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 will receive:	</a:t>
            </a:r>
          </a:p>
          <a:p>
            <a:r>
              <a:rPr lang="en-US" dirty="0" smtClean="0"/>
              <a:t>Your own email address</a:t>
            </a:r>
          </a:p>
          <a:p>
            <a:r>
              <a:rPr lang="en-US" dirty="0" smtClean="0"/>
              <a:t>Your own phone number for voicemails</a:t>
            </a:r>
          </a:p>
          <a:p>
            <a:r>
              <a:rPr lang="en-US" dirty="0" smtClean="0"/>
              <a:t>Access to the CRM</a:t>
            </a:r>
          </a:p>
          <a:p>
            <a:r>
              <a:rPr lang="en-US" dirty="0" smtClean="0"/>
              <a:t>Access to all of the Selling Tools</a:t>
            </a:r>
          </a:p>
          <a:p>
            <a:r>
              <a:rPr lang="en-US" dirty="0" smtClean="0"/>
              <a:t>Access to the Resources section</a:t>
            </a:r>
          </a:p>
          <a:p>
            <a:pPr lvl="2"/>
            <a:r>
              <a:rPr lang="en-US" dirty="0" smtClean="0">
                <a:hlinkClick r:id="rId2"/>
              </a:rPr>
              <a:t>http://www.MobileWebMDS.com/resources</a:t>
            </a:r>
            <a:endParaRPr lang="en-US" dirty="0" smtClean="0"/>
          </a:p>
          <a:p>
            <a:r>
              <a:rPr lang="en-US" dirty="0" smtClean="0"/>
              <a:t>Work with your Sales Manager </a:t>
            </a:r>
          </a:p>
          <a:p>
            <a:pPr lvl="2"/>
            <a:r>
              <a:rPr lang="en-US" dirty="0" smtClean="0">
                <a:hlinkClick r:id="rId3"/>
              </a:rPr>
              <a:t>john@mobilewebmds.com</a:t>
            </a:r>
            <a:endParaRPr lang="en-US" dirty="0" smtClean="0"/>
          </a:p>
          <a:p>
            <a:r>
              <a:rPr lang="en-US" dirty="0" smtClean="0"/>
              <a:t>Training session in next 2 weeks (</a:t>
            </a:r>
            <a:r>
              <a:rPr lang="en-US" dirty="0" err="1" smtClean="0"/>
              <a:t>SellingTools</a:t>
            </a:r>
            <a:r>
              <a:rPr lang="en-US" dirty="0" smtClean="0"/>
              <a:t>)</a:t>
            </a:r>
          </a:p>
          <a:p>
            <a:r>
              <a:rPr lang="en-US" dirty="0" smtClean="0"/>
              <a:t>Official launch</a:t>
            </a:r>
          </a:p>
          <a:p>
            <a:r>
              <a:rPr lang="en-US" dirty="0" smtClean="0"/>
              <a:t>May 6, 2013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Starting Out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company needs a website</a:t>
            </a:r>
          </a:p>
          <a:p>
            <a:r>
              <a:rPr lang="en-US" dirty="0" smtClean="0"/>
              <a:t>40% of businesses in the U.S. </a:t>
            </a:r>
            <a:r>
              <a:rPr lang="en-US" b="1" dirty="0" smtClean="0"/>
              <a:t>DO NOT </a:t>
            </a:r>
            <a:r>
              <a:rPr lang="en-US" dirty="0" smtClean="0"/>
              <a:t>have a website</a:t>
            </a:r>
          </a:p>
          <a:p>
            <a:r>
              <a:rPr lang="en-US" dirty="0" smtClean="0"/>
              <a:t>You will have unlimited leads of companies that </a:t>
            </a:r>
            <a:r>
              <a:rPr lang="en-US" b="1" i="1" dirty="0" smtClean="0"/>
              <a:t>do not </a:t>
            </a:r>
            <a:r>
              <a:rPr lang="en-US" dirty="0" smtClean="0"/>
              <a:t>currently have a website</a:t>
            </a:r>
          </a:p>
          <a:p>
            <a:r>
              <a:rPr lang="en-US" dirty="0" smtClean="0"/>
              <a:t>Show them the benefits of having a website and make the sale</a:t>
            </a:r>
          </a:p>
          <a:p>
            <a:r>
              <a:rPr lang="en-US" dirty="0" smtClean="0"/>
              <a:t>Commission on a website sale?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$249.70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Websites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2013, there will be more mobile devices on Earth than </a:t>
            </a:r>
            <a:r>
              <a:rPr lang="en-US" dirty="0" smtClean="0"/>
              <a:t>people</a:t>
            </a:r>
          </a:p>
          <a:p>
            <a:r>
              <a:rPr lang="en-US" dirty="0" smtClean="0"/>
              <a:t>4 out of 5 consumers use </a:t>
            </a:r>
            <a:r>
              <a:rPr lang="en-US" u="sng" dirty="0" smtClean="0"/>
              <a:t>smartphones</a:t>
            </a:r>
            <a:r>
              <a:rPr lang="en-US" dirty="0" smtClean="0"/>
              <a:t> to </a:t>
            </a:r>
            <a:r>
              <a:rPr lang="en-US" dirty="0" smtClean="0"/>
              <a:t>shop</a:t>
            </a:r>
          </a:p>
          <a:p>
            <a:r>
              <a:rPr lang="en-US" dirty="0" smtClean="0"/>
              <a:t>90% look up local information; 87% of these users subsequently call the business, visit the website or store, make a purchase, or get directions to the business</a:t>
            </a:r>
            <a:endParaRPr lang="en-US" dirty="0" smtClean="0"/>
          </a:p>
          <a:p>
            <a:r>
              <a:rPr lang="en-US" dirty="0" smtClean="0"/>
              <a:t>90%+ of businesses in the U.S. </a:t>
            </a:r>
            <a:r>
              <a:rPr lang="en-US" b="1" dirty="0" smtClean="0"/>
              <a:t>DO NOT </a:t>
            </a:r>
            <a:r>
              <a:rPr lang="en-US" dirty="0" smtClean="0"/>
              <a:t>have a mobile site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Mobile Websites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company does not have a mobile website, it is costing them money</a:t>
            </a:r>
          </a:p>
          <a:p>
            <a:r>
              <a:rPr lang="en-US" dirty="0" smtClean="0"/>
              <a:t>You will have access to unlimited leads of companies that </a:t>
            </a:r>
            <a:r>
              <a:rPr lang="en-US" b="1" i="1" dirty="0" smtClean="0"/>
              <a:t>do not </a:t>
            </a:r>
            <a:r>
              <a:rPr lang="en-US" dirty="0" smtClean="0"/>
              <a:t>have a mobile website</a:t>
            </a:r>
          </a:p>
          <a:p>
            <a:r>
              <a:rPr lang="en-US" dirty="0" smtClean="0"/>
              <a:t>We provide you tools to help you sell these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Mobile Website Simulator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Mobile Mockup Creator</a:t>
            </a:r>
          </a:p>
          <a:p>
            <a:r>
              <a:rPr lang="en-US" dirty="0" smtClean="0"/>
              <a:t>Commission on a Mobile Website sale?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$99.70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Mobile Websites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57607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Here is a regular website compared to a mobile website: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Mobile Websites</a:t>
            </a:r>
            <a:endParaRPr lang="en-US" dirty="0"/>
          </a:p>
        </p:txBody>
      </p:sp>
      <p:pic>
        <p:nvPicPr>
          <p:cNvPr id="8" name="Picture 7" descr="studioC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752600"/>
            <a:ext cx="4921343" cy="45582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20-30% of the websites in the world use </a:t>
            </a:r>
            <a:r>
              <a:rPr lang="en-US" dirty="0" err="1" smtClean="0"/>
              <a:t>WordPress</a:t>
            </a:r>
            <a:endParaRPr lang="en-US" dirty="0" smtClean="0"/>
          </a:p>
          <a:p>
            <a:r>
              <a:rPr lang="en-US" dirty="0" err="1" smtClean="0"/>
              <a:t>WordPress</a:t>
            </a:r>
            <a:r>
              <a:rPr lang="en-US" dirty="0" smtClean="0"/>
              <a:t> has vulnerabilities out of the box</a:t>
            </a:r>
          </a:p>
          <a:p>
            <a:r>
              <a:rPr lang="en-US" dirty="0" smtClean="0"/>
              <a:t>95% of these websites are vulnerable</a:t>
            </a:r>
          </a:p>
          <a:p>
            <a:r>
              <a:rPr lang="en-US" dirty="0" smtClean="0"/>
              <a:t>There are 8 tests that we do to check a site</a:t>
            </a:r>
          </a:p>
          <a:p>
            <a:r>
              <a:rPr lang="en-US" dirty="0" smtClean="0"/>
              <a:t>We provide a tool to help you sell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IsMySiteAtRisk.com</a:t>
            </a:r>
            <a:r>
              <a:rPr lang="en-US" dirty="0" smtClean="0"/>
              <a:t> to test a companies website</a:t>
            </a:r>
            <a:endParaRPr lang="en-US" dirty="0" smtClean="0"/>
          </a:p>
          <a:p>
            <a:r>
              <a:rPr lang="en-US" dirty="0" smtClean="0"/>
              <a:t>You have access to unlimited leads of websites </a:t>
            </a:r>
            <a:r>
              <a:rPr lang="en-US" i="1" dirty="0" smtClean="0"/>
              <a:t>with</a:t>
            </a:r>
            <a:r>
              <a:rPr lang="en-US" dirty="0" smtClean="0"/>
              <a:t> vulnerabilities</a:t>
            </a:r>
          </a:p>
          <a:p>
            <a:r>
              <a:rPr lang="en-US" dirty="0" smtClean="0"/>
              <a:t>Commission on a </a:t>
            </a:r>
            <a:r>
              <a:rPr lang="en-US" dirty="0" err="1" smtClean="0"/>
              <a:t>WordPress</a:t>
            </a:r>
            <a:r>
              <a:rPr lang="en-US" dirty="0" smtClean="0"/>
              <a:t> Security sale?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$29.70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WordPress</a:t>
            </a:r>
            <a:r>
              <a:rPr lang="en-US" dirty="0" smtClean="0"/>
              <a:t> Security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76199"/>
            <a:ext cx="5029200" cy="613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70% of Consumers trust Online Reviews</a:t>
            </a:r>
          </a:p>
          <a:p>
            <a:r>
              <a:rPr lang="en-US" dirty="0" smtClean="0"/>
              <a:t>If a Business has Negative Reviews – </a:t>
            </a:r>
          </a:p>
          <a:p>
            <a:r>
              <a:rPr lang="en-US" dirty="0" smtClean="0"/>
              <a:t>They are losing Customers and Money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Reputation Marketing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819400"/>
            <a:ext cx="5943600" cy="327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10347</TotalTime>
  <Words>662</Words>
  <Application>Microsoft Office PowerPoint</Application>
  <PresentationFormat>On-screen Show (4:3)</PresentationFormat>
  <Paragraphs>117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Training / Q&amp;A</vt:lpstr>
      <vt:lpstr>What Services Do We Provide?</vt:lpstr>
      <vt:lpstr>Websites </vt:lpstr>
      <vt:lpstr>Mobile Websites</vt:lpstr>
      <vt:lpstr>Mobile Websites</vt:lpstr>
      <vt:lpstr>Mobile Websites</vt:lpstr>
      <vt:lpstr>WordPress Security</vt:lpstr>
      <vt:lpstr>Slide 8</vt:lpstr>
      <vt:lpstr>Reputation Marketing</vt:lpstr>
      <vt:lpstr>Reputation Marketing</vt:lpstr>
      <vt:lpstr>Other Services</vt:lpstr>
      <vt:lpstr>Training and Support</vt:lpstr>
      <vt:lpstr>Commissions</vt:lpstr>
      <vt:lpstr>Bonuses</vt:lpstr>
      <vt:lpstr>Prize Bonuses</vt:lpstr>
      <vt:lpstr>CRM</vt:lpstr>
      <vt:lpstr>CRM</vt:lpstr>
      <vt:lpstr>Selling Tools – Mobile Mockup</vt:lpstr>
      <vt:lpstr>Selling Tools – Mobile Simulator</vt:lpstr>
      <vt:lpstr>Selling Tools – RepVerification.com</vt:lpstr>
      <vt:lpstr>Selling Tools – IsMySiteAtRisk.com</vt:lpstr>
      <vt:lpstr>Requirements</vt:lpstr>
      <vt:lpstr>Starting Out</vt:lpstr>
      <vt:lpstr>Questions?</vt:lpstr>
    </vt:vector>
  </TitlesOfParts>
  <Company>Paramount Pictures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jharri</dc:creator>
  <cp:lastModifiedBy>jharri</cp:lastModifiedBy>
  <cp:revision>478</cp:revision>
  <dcterms:created xsi:type="dcterms:W3CDTF">2013-04-05T19:53:30Z</dcterms:created>
  <dcterms:modified xsi:type="dcterms:W3CDTF">2013-04-13T00:21:27Z</dcterms:modified>
</cp:coreProperties>
</file>